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3" r:id="rId1"/>
    <p:sldMasterId id="2147483798" r:id="rId2"/>
  </p:sldMasterIdLst>
  <p:notesMasterIdLst>
    <p:notesMasterId r:id="rId79"/>
  </p:notesMasterIdLst>
  <p:handoutMasterIdLst>
    <p:handoutMasterId r:id="rId80"/>
  </p:handoutMasterIdLst>
  <p:sldIdLst>
    <p:sldId id="256" r:id="rId3"/>
    <p:sldId id="614" r:id="rId4"/>
    <p:sldId id="535" r:id="rId5"/>
    <p:sldId id="562" r:id="rId6"/>
    <p:sldId id="563" r:id="rId7"/>
    <p:sldId id="451" r:id="rId8"/>
    <p:sldId id="310" r:id="rId9"/>
    <p:sldId id="540" r:id="rId10"/>
    <p:sldId id="541" r:id="rId11"/>
    <p:sldId id="542" r:id="rId12"/>
    <p:sldId id="543" r:id="rId13"/>
    <p:sldId id="544" r:id="rId14"/>
    <p:sldId id="545" r:id="rId15"/>
    <p:sldId id="546" r:id="rId16"/>
    <p:sldId id="547" r:id="rId17"/>
    <p:sldId id="548" r:id="rId18"/>
    <p:sldId id="549" r:id="rId19"/>
    <p:sldId id="550" r:id="rId20"/>
    <p:sldId id="551" r:id="rId21"/>
    <p:sldId id="552" r:id="rId22"/>
    <p:sldId id="553" r:id="rId23"/>
    <p:sldId id="554" r:id="rId24"/>
    <p:sldId id="565" r:id="rId25"/>
    <p:sldId id="396" r:id="rId26"/>
    <p:sldId id="399" r:id="rId27"/>
    <p:sldId id="397" r:id="rId28"/>
    <p:sldId id="530" r:id="rId29"/>
    <p:sldId id="531" r:id="rId30"/>
    <p:sldId id="555" r:id="rId31"/>
    <p:sldId id="532" r:id="rId32"/>
    <p:sldId id="534" r:id="rId33"/>
    <p:sldId id="586" r:id="rId34"/>
    <p:sldId id="587" r:id="rId35"/>
    <p:sldId id="588" r:id="rId36"/>
    <p:sldId id="536" r:id="rId37"/>
    <p:sldId id="592" r:id="rId38"/>
    <p:sldId id="593" r:id="rId39"/>
    <p:sldId id="556" r:id="rId40"/>
    <p:sldId id="557" r:id="rId41"/>
    <p:sldId id="559" r:id="rId42"/>
    <p:sldId id="558" r:id="rId43"/>
    <p:sldId id="594" r:id="rId44"/>
    <p:sldId id="595" r:id="rId45"/>
    <p:sldId id="616" r:id="rId46"/>
    <p:sldId id="596" r:id="rId47"/>
    <p:sldId id="597" r:id="rId48"/>
    <p:sldId id="598" r:id="rId49"/>
    <p:sldId id="599" r:id="rId50"/>
    <p:sldId id="601" r:id="rId51"/>
    <p:sldId id="602" r:id="rId52"/>
    <p:sldId id="603" r:id="rId53"/>
    <p:sldId id="604" r:id="rId54"/>
    <p:sldId id="606" r:id="rId55"/>
    <p:sldId id="607" r:id="rId56"/>
    <p:sldId id="609" r:id="rId57"/>
    <p:sldId id="567" r:id="rId58"/>
    <p:sldId id="569" r:id="rId59"/>
    <p:sldId id="570" r:id="rId60"/>
    <p:sldId id="610" r:id="rId61"/>
    <p:sldId id="571" r:id="rId62"/>
    <p:sldId id="572" r:id="rId63"/>
    <p:sldId id="573" r:id="rId64"/>
    <p:sldId id="611" r:id="rId65"/>
    <p:sldId id="612" r:id="rId66"/>
    <p:sldId id="574" r:id="rId67"/>
    <p:sldId id="575" r:id="rId68"/>
    <p:sldId id="613" r:id="rId69"/>
    <p:sldId id="576" r:id="rId70"/>
    <p:sldId id="577" r:id="rId71"/>
    <p:sldId id="578" r:id="rId72"/>
    <p:sldId id="579" r:id="rId73"/>
    <p:sldId id="591" r:id="rId74"/>
    <p:sldId id="582" r:id="rId75"/>
    <p:sldId id="589" r:id="rId76"/>
    <p:sldId id="580" r:id="rId77"/>
    <p:sldId id="615" r:id="rId7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35" autoAdjust="0"/>
    <p:restoredTop sz="91429" autoAdjust="0"/>
  </p:normalViewPr>
  <p:slideViewPr>
    <p:cSldViewPr>
      <p:cViewPr varScale="1">
        <p:scale>
          <a:sx n="45" d="100"/>
          <a:sy n="45" d="100"/>
        </p:scale>
        <p:origin x="3200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9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6.xml"/><Relationship Id="rId3" Type="http://schemas.openxmlformats.org/officeDocument/2006/relationships/slide" Target="slides/slide6.xml"/><Relationship Id="rId7" Type="http://schemas.openxmlformats.org/officeDocument/2006/relationships/slide" Target="slides/slide2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24.xml"/><Relationship Id="rId5" Type="http://schemas.openxmlformats.org/officeDocument/2006/relationships/slide" Target="slides/slide23.xml"/><Relationship Id="rId10" Type="http://schemas.openxmlformats.org/officeDocument/2006/relationships/slide" Target="slides/slide37.xml"/><Relationship Id="rId4" Type="http://schemas.openxmlformats.org/officeDocument/2006/relationships/slide" Target="slides/slide7.xml"/><Relationship Id="rId9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9B678-2FB0-42A8-BC6E-583D4811208F}" type="datetimeFigureOut">
              <a:rPr lang="zh-CN" altLang="en-US" smtClean="0"/>
              <a:t>2024/6/24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DB84B-7A21-4D96-BC3E-B38CE9E4FF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57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4.20712" units="1/cm"/>
          <inkml:channelProperty channel="Y" name="resolution" value="44.39306" units="1/cm"/>
          <inkml:channelProperty channel="T" name="resolution" value="1" units="1/dev"/>
        </inkml:channelProperties>
      </inkml:inkSource>
      <inkml:timestamp xml:id="ts0" timeString="2019-02-27T13:13:56.0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1489 14163 0,'0'25'250,"0"0"-250,74 0 31,-49 0-31,0-25 31,24 0-15,-24 24-16,0-24 31,0 25-15,-1-25-1,26 25 32,-25-25-31,0 0-16,24 0 15,-24 25 1,25 0 0,-25-25-1,-1 0 1,1 0-16,0 0 31,0 0-15,0 0-16,24 0 15,-24 0 1,49 0 0,-49 0-16,25 0 15,-1 0-15,-24 0 16,0 25-16,25-25 16,-26 0 15,26 24-31,0-24 15,-26 0 1,26 0-16,0 0 16,-26 0-16,76 0 31,-1 0-31,50 25 31,-124-25-31,24 0 16,-24 0-16,25 0 0,-1 25 15,-24-25 1,0 0-16,24 0 0,-24 0 31,50 0-31,49 0 16,24 50 0,-24-26-1,-24 1 1,-26-25-1,-49 0-15,0 0 16,0 0 0,-1 0 15,1 0-31,0 0 16,0 0-16,24 0 0,-24 0 15,74 0 1,-74 0-16,0 0 15,25 0-15,-1 0 16,1 0 0,24 0-1,-49 0-15,99 0 16,-99 0 0,0 0-16,-1 0 0,26 0 15,25 0 1,-51 0-16,26 0 15,49 0-15,-49 0 16,24 0 0,-24-25-16,-1 1 15,1 24-15,0-25 16,-1 25-16,1 0 16,-1 0-1,1 0 1,49-50-16,-24 25 31,24 25-15,-50 0-1,1 0-15,0 0 16,-25 0 0,24 0-16,-24 0 0,0 0 31,24 0-31,-24 0 15,0 0-15,25 0 16,-26 0 0,1 0-16,0 0 0,25 0 31,-26 0-31,1 0 31,0 0-15,0 0-16,0 0 0,49 0 31,-49 0-31,0 0 16,24 0-16,-24 0 15,25 0-15,-26 0 0,26 0 16,49 0 0,-74 0-1,25 0 1,-25 0-16,24 0 0,50 0 15,-24 0 1,-50 0 0,-1 0-16,51 0 31,-50 0-31,-1 0 16,1 0-1,0 0-15,0 0 16,0 0-16,24 0 0,1 0 15,-1 0 1,51 0 0,-76 0-1,1 0 1,0-24 0,0 24-1,24-25-15,-24 0 16,0 25-1,25-25-15,-50 0 32,49 0 30,-49 1-46,25 24-1,-25-50 1,0 25 0,50-24-1,-50 24 17,0-25-17,0 25 1,0 1-1,0-1 17,0 0-32,0 0 31,0 0-15,0 1-1,0-1 1,0 0-16,0 0 31,0 0-15,0 1-16,0-1 62,-25 0 1,25 0-48,-25 25 1,0 0 0,-49 0-1,-25 0 1,-50-25-1,99 1-15,1 24 16,-26-25-16,50 25 0,1-25 16,-26 25-1,25 0-15,0 0 32,1-25-32,-26 25 31,0 0-16,1 0-15,24 0 32,0 0-32,0 0 0,1 0 31,-26 0-15,25 0 15,-24 0-16,24 0 1,-25 0 0,25 0-1,-24 0-15,24 0 32,-50 0-32,1 0 31,49 0-31,0 0 0,-74 0 15,74 0-15,-24 0 32,-1 0-32,25 0 0,-24 0 31,-1 0-15,25 0-16,1 0 15,-1 0-15,0 0 16,0 0-1,0 0 1,1 0-16,-1 0 16,0 0-16,0 0 15,-24 0-15,24 0 16,-25 0 0,25 0-16,0 0 0,1 0 31,-1 0-31,0 0 0,0 0 15,0 0-15,-24 0 32,24 0-32,0 0 0,-24 0 31,-1 0-31,0 0 31,1 0-31,-1 0 16,1 0-1,24 0 1,-25 0-16,25 0 16,1 0-1,-1 0-15,-25 0 16,25 0 0,-49 0-16,0 0 31,49 0-31,-25 0 0,-49 0 15,49 0 1,25 0 0,1 0-16,-26 0 31,25 0-31,-24 0 16,-1 25-1,0-25 1,1 0-1,-1 0 1,1 0-16,24 0 16,-25 25-1,25-25-15,-74 0 16,74 25 0,1-25-16,-1 0 31,-50 24-31,26-24 15,24 0-15,-25 0 32,26 0-32,-1 0 0,0 0 31,0 0-31,-25 0 31,26 0-15,-26 0-1,25 0-15,-24 0 16,24 0 0,-25 0-1,-49 25 1,74-25 0,0 0-16,-74 0 31,74 0-31,-24 0 0,-1 0 15,25 0-15,-24 0 16,-1 0 0,25 0-1,-24 0-15,-1 0 16,25 0 0,-24 0-1,24 0 1,0 0-16,0 0 15,0 0-15,1 0 16,-1 0 0,0 0-1,0 0 17,0 0-1,1 0-31,-1 0 15,-25 0-15,25 0 0,-49 0 32,49 0-32,0 0 15,-24 0 1,-1 0-16,25 0 16,-49 0-1,-25 0 1,49 0-16,25 0 15,1 0-15,-1 0 16,0 0-16,0 0 16,-24 0-1,-1 0 1,25 0 0,-24 0-16,24 0 31,-50-25-31,50 25 15,-24 0 1,24 0 0,0 0 93,0 0-31,1 0-62,-1 0-1,25 25 1,-25-25 0,0 25 15,25 0-31,-25-25 16,1 49-1,24-24 1,-25-25-1,25 25 17,-25 0-17,25 0 17,-25-1-32,25 1 46,0 0-30,0 0 31,0 0 0,0-1 0,0 1 46,0 0-93,0 0 79,0 0-17,0-1-31,0 1 16,0 0 16,0 0-32,25 0-31,0-25 47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9C2DBB-707D-46B6-9BDC-15AA3E75F82E}" type="datetimeFigureOut">
              <a:rPr lang="zh-CN" altLang="en-US"/>
              <a:pPr>
                <a:defRPr/>
              </a:pPr>
              <a:t>2024/6/24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DB5C253-9A4B-4297-803C-9887A4F908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8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http://10.77.16.249/djsim</a:t>
            </a:r>
          </a:p>
        </p:txBody>
      </p:sp>
    </p:spTree>
    <p:extLst>
      <p:ext uri="{BB962C8B-B14F-4D97-AF65-F5344CB8AC3E}">
        <p14:creationId xmlns:p14="http://schemas.microsoft.com/office/powerpoint/2010/main" val="1328486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http://10.77.16.249/djsim</a:t>
            </a:r>
          </a:p>
        </p:txBody>
      </p:sp>
    </p:spTree>
    <p:extLst>
      <p:ext uri="{BB962C8B-B14F-4D97-AF65-F5344CB8AC3E}">
        <p14:creationId xmlns:p14="http://schemas.microsoft.com/office/powerpoint/2010/main" val="1328486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http://10.77.16.249/djsim</a:t>
            </a:r>
          </a:p>
        </p:txBody>
      </p:sp>
    </p:spTree>
    <p:extLst>
      <p:ext uri="{BB962C8B-B14F-4D97-AF65-F5344CB8AC3E}">
        <p14:creationId xmlns:p14="http://schemas.microsoft.com/office/powerpoint/2010/main" val="910930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B5C253-9A4B-4297-803C-9887A4F90836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02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6350"/>
            <a:ext cx="12187767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32 w 5184"/>
                  <a:gd name="T3" fmla="*/ 3159 h 3159"/>
                  <a:gd name="T4" fmla="*/ 5232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2 w 556"/>
                  <a:gd name="T5" fmla="*/ 3159 h 3159"/>
                  <a:gd name="T6" fmla="*/ 562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Tahoma" charset="0"/>
                <a:ea typeface="宋体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4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4 w 251"/>
                <a:gd name="T7" fmla="*/ 12 h 12"/>
                <a:gd name="T8" fmla="*/ 254 w 251"/>
                <a:gd name="T9" fmla="*/ 0 h 12"/>
                <a:gd name="T10" fmla="*/ 254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687 w 251"/>
                <a:gd name="T5" fmla="*/ 12 h 12"/>
                <a:gd name="T6" fmla="*/ 687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69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69 w 4724"/>
                  <a:gd name="T7" fmla="*/ 12 h 12"/>
                  <a:gd name="T8" fmla="*/ 4769 w 4724"/>
                  <a:gd name="T9" fmla="*/ 0 h 12"/>
                  <a:gd name="T10" fmla="*/ 4769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Tahoma" charset="0"/>
                  <a:ea typeface="宋体" charset="0"/>
                </a:endParaRPr>
              </a:p>
            </p:txBody>
          </p:sp>
        </p:grpSp>
      </p:grpSp>
      <p:sp>
        <p:nvSpPr>
          <p:cNvPr id="923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422400" y="1997076"/>
            <a:ext cx="94488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923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22400" y="3886200"/>
            <a:ext cx="8534400" cy="1752600"/>
          </a:xfrm>
        </p:spPr>
        <p:txBody>
          <a:bodyPr/>
          <a:lstStyle>
            <a:lvl1pPr marL="0" indent="0">
              <a:buFont typeface="Wingdings" charset="0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44704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09789-DF58-4F94-BBC9-483FEE7359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E378F-8457-4D70-93C1-E9E793CD79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66200" y="304800"/>
            <a:ext cx="2514600" cy="5791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1422400" y="304800"/>
            <a:ext cx="7340600" cy="5791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F89CA-5D6D-403C-8EBA-EE12F954B0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509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27051" y="1341439"/>
            <a:ext cx="5384800" cy="47847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5051" y="1341439"/>
            <a:ext cx="5384800" cy="47847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67ABC-E730-4D0A-8B96-5D09C8938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10972800" cy="3886200"/>
          </a:xfrm>
        </p:spPr>
        <p:txBody>
          <a:bodyPr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3995D-60F9-4816-BD48-C8AD8459D1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10972800" cy="18669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4000500"/>
            <a:ext cx="10972800" cy="18669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28D5C-67B6-457B-AE29-28842A5CE2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33F3A-0B53-4CBE-9096-3264A752A0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F09789-DF58-4F94-BBC9-483FEE73598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A55E1-8E66-4871-AA31-C5A03FBE3CC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7FBDF-D1C1-49FA-AE48-61970863A0D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楷体" pitchFamily="49" charset="-122"/>
                <a:ea typeface="楷体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CE81F-A34A-4F23-89A3-BB8AD72505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D4CD20-3569-49AA-9986-52898FC693D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C4D217D-E573-4F28-91B2-6572696BA55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510490-0674-428A-9AA3-9CDF2788B39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pPr>
              <a:defRPr/>
            </a:pPr>
            <a:fld id="{AA635736-52A6-4DD1-8A09-55CAA7D3887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10DC9-B069-4112-9094-FFB877B4F93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7FBDF-D1C1-49FA-AE48-61970863A0D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7FBDF-D1C1-49FA-AE48-61970863A0D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A55E1-8E66-4871-AA31-C5A03FBE3C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2400" y="1981200"/>
            <a:ext cx="4927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53200" y="1981200"/>
            <a:ext cx="4927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D06BB-25CF-4F9F-8B8C-423177285E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4CD20-3569-49AA-9986-52898FC693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D217D-E573-4F28-91B2-6572696BA5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10490-0674-428A-9AA3-9CDF2788B3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35736-52A6-4DD1-8A09-55CAA7D388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10DC9-B069-4112-9094-FFB877B4F9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" y="6350"/>
            <a:ext cx="12187767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32 w 5184"/>
                <a:gd name="T3" fmla="*/ 3159 h 3159"/>
                <a:gd name="T4" fmla="*/ 5232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2 w 556"/>
                <a:gd name="T5" fmla="*/ 3159 h 3159"/>
                <a:gd name="T6" fmla="*/ 562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69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69 w 4724"/>
                  <a:gd name="T7" fmla="*/ 12 h 12"/>
                  <a:gd name="T8" fmla="*/ 4769 w 4724"/>
                  <a:gd name="T9" fmla="*/ 0 h 12"/>
                  <a:gd name="T10" fmla="*/ 4769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Tahoma" charset="0"/>
                  <a:ea typeface="宋体" charset="0"/>
                </a:endParaRPr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687 w 251"/>
                  <a:gd name="T5" fmla="*/ 12 h 12"/>
                  <a:gd name="T6" fmla="*/ 687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4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4 w 251"/>
                  <a:gd name="T7" fmla="*/ 12 h 12"/>
                  <a:gd name="T8" fmla="*/ 254 w 251"/>
                  <a:gd name="T9" fmla="*/ 0 h 12"/>
                  <a:gd name="T10" fmla="*/ 254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Tahoma" charset="0"/>
                  <a:ea typeface="宋体" charset="0"/>
                </a:endParaRPr>
              </a:p>
            </p:txBody>
          </p:sp>
        </p:grpSp>
      </p:grpSp>
      <p:sp>
        <p:nvSpPr>
          <p:cNvPr id="820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422400" y="304801"/>
            <a:ext cx="10058400" cy="14319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20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22400" y="1981200"/>
            <a:ext cx="10058400" cy="411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2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2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ea typeface="宋体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1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ea typeface="宋体" charset="0"/>
              </a:defRPr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08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C67FBDF-D1C1-49FA-AE48-61970863A0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10" r:id="rId12"/>
    <p:sldLayoutId id="2147483711" r:id="rId13"/>
    <p:sldLayoutId id="2147483712" r:id="rId14"/>
    <p:sldLayoutId id="2147483713" r:id="rId1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黑体" pitchFamily="49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黑体" pitchFamily="2" charset="-122"/>
          <a:ea typeface="黑体" pitchFamily="2" charset="-122"/>
          <a:cs typeface="宋体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黑体" pitchFamily="2" charset="-122"/>
          <a:ea typeface="黑体" pitchFamily="2" charset="-122"/>
          <a:cs typeface="宋体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黑体" pitchFamily="2" charset="-122"/>
          <a:ea typeface="黑体" pitchFamily="2" charset="-122"/>
          <a:cs typeface="宋体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黑体" pitchFamily="2" charset="-122"/>
          <a:ea typeface="黑体" pitchFamily="2" charset="-122"/>
          <a:cs typeface="宋体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charset="0"/>
          <a:ea typeface="黑体" charset="0"/>
          <a:cs typeface="宋体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charset="0"/>
          <a:ea typeface="黑体" charset="0"/>
          <a:cs typeface="宋体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charset="0"/>
          <a:ea typeface="黑体" charset="0"/>
          <a:cs typeface="宋体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charset="0"/>
          <a:ea typeface="黑体" charset="0"/>
          <a:cs typeface="宋体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ea"/>
          <a:ea typeface="+mj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宋体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宋体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宋体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宋体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67FBDF-D1C1-49FA-AE48-61970863A0D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www.python.org/downloads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52300" y="980728"/>
            <a:ext cx="6511381" cy="230124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1"/>
                </a:solidFill>
              </a:rPr>
              <a:t>第三章</a:t>
            </a:r>
            <a:br>
              <a:rPr lang="en-US" altLang="zh-CN" dirty="0">
                <a:solidFill>
                  <a:schemeClr val="tx1"/>
                </a:solidFill>
              </a:rPr>
            </a:br>
            <a:r>
              <a:rPr lang="en-US" altLang="zh-CN" dirty="0">
                <a:solidFill>
                  <a:schemeClr val="tx1"/>
                </a:solidFill>
              </a:rPr>
              <a:t>      </a:t>
            </a:r>
            <a:r>
              <a:rPr lang="en-US" altLang="zh-CN" dirty="0">
                <a:solidFill>
                  <a:schemeClr val="tx1"/>
                </a:solidFill>
                <a:effectLst/>
              </a:rPr>
              <a:t>Python</a:t>
            </a:r>
            <a:r>
              <a:rPr lang="zh-CN" altLang="zh-CN" dirty="0">
                <a:solidFill>
                  <a:schemeClr val="tx1"/>
                </a:solidFill>
                <a:effectLst/>
              </a:rPr>
              <a:t>语言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130" name="副标题 2"/>
          <p:cNvSpPr>
            <a:spLocks noGrp="1"/>
          </p:cNvSpPr>
          <p:nvPr>
            <p:ph type="subTitle" idx="1"/>
          </p:nvPr>
        </p:nvSpPr>
        <p:spPr>
          <a:xfrm>
            <a:off x="3215680" y="4437112"/>
            <a:ext cx="6480048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/>
              <a:t>CS, ZJU</a:t>
            </a:r>
          </a:p>
          <a:p>
            <a:pPr eaLnBrk="1" hangingPunct="1">
              <a:defRPr/>
            </a:pPr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运行程序</a:t>
            </a:r>
            <a:r>
              <a:rPr lang="en-US" altLang="zh-CN" dirty="0"/>
              <a:t>:</a:t>
            </a:r>
            <a:r>
              <a:rPr lang="zh-CN" altLang="zh-CN" dirty="0"/>
              <a:t>命令行环境运行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d:&gt;python </a:t>
            </a:r>
            <a:r>
              <a:rPr lang="en-US" altLang="zh-CN" dirty="0" err="1"/>
              <a:t>hello.py</a:t>
            </a:r>
            <a:endParaRPr lang="en-US" altLang="zh-CN" dirty="0"/>
          </a:p>
          <a:p>
            <a:r>
              <a:rPr lang="en-US" altLang="zh-CN" dirty="0" err="1"/>
              <a:t>hello.py</a:t>
            </a:r>
            <a:r>
              <a:rPr lang="zh-CN" altLang="en-US" dirty="0"/>
              <a:t>是</a:t>
            </a:r>
            <a:r>
              <a:rPr lang="en-US" altLang="zh-CN" dirty="0"/>
              <a:t>python</a:t>
            </a:r>
            <a:r>
              <a:rPr lang="zh-CN" altLang="en-US" dirty="0"/>
              <a:t>程序，放在</a:t>
            </a:r>
            <a:r>
              <a:rPr lang="en-US" altLang="zh-CN" dirty="0"/>
              <a:t>d</a:t>
            </a:r>
            <a:r>
              <a:rPr lang="zh-CN" altLang="en-US" dirty="0"/>
              <a:t>盘根目录</a:t>
            </a:r>
            <a:endParaRPr lang="en-US" altLang="zh-CN" dirty="0"/>
          </a:p>
          <a:p>
            <a:r>
              <a:rPr lang="en-US" altLang="zh-CN" dirty="0" err="1"/>
              <a:t>hello.py</a:t>
            </a:r>
            <a:r>
              <a:rPr lang="en-US" altLang="zh-CN" dirty="0"/>
              <a:t>:</a:t>
            </a:r>
          </a:p>
          <a:p>
            <a:pPr marL="36576" indent="0">
              <a:buNone/>
            </a:pPr>
            <a:r>
              <a:rPr lang="en-US" altLang="zh-CN" dirty="0"/>
              <a:t>         print(“hello world”)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430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标识符和变量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标识符是指用来标识某个实体的一个符号</a:t>
            </a:r>
            <a:r>
              <a:rPr lang="zh-CN" altLang="en-US" dirty="0"/>
              <a:t>，</a:t>
            </a:r>
            <a:r>
              <a:rPr lang="zh-CN" altLang="zh-CN" dirty="0"/>
              <a:t>在不同的应用环境下有不同的含义</a:t>
            </a:r>
            <a:endParaRPr lang="en-US" altLang="zh-CN" dirty="0"/>
          </a:p>
          <a:p>
            <a:r>
              <a:rPr lang="zh-CN" altLang="zh-CN" dirty="0"/>
              <a:t>标识符由字母、下划线和数字组成，且不能以数字开头</a:t>
            </a: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zh-CN" dirty="0"/>
              <a:t>中的标识符是区分大小写的，</a:t>
            </a:r>
            <a:r>
              <a:rPr lang="en-US" altLang="zh-CN" dirty="0"/>
              <a:t>Andy</a:t>
            </a:r>
            <a:r>
              <a:rPr lang="zh-CN" altLang="zh-CN" dirty="0"/>
              <a:t>与</a:t>
            </a:r>
            <a:r>
              <a:rPr lang="en-US" altLang="zh-CN" dirty="0" err="1"/>
              <a:t>andy</a:t>
            </a:r>
            <a:r>
              <a:rPr lang="zh-CN" altLang="zh-CN" dirty="0"/>
              <a:t>是不同的标识符</a:t>
            </a:r>
            <a:endParaRPr lang="en-US" altLang="zh-CN" dirty="0"/>
          </a:p>
          <a:p>
            <a:r>
              <a:rPr lang="zh-CN" altLang="en-US" dirty="0"/>
              <a:t>如：</a:t>
            </a:r>
            <a:r>
              <a:rPr lang="en-US" altLang="zh-CN" dirty="0" err="1"/>
              <a:t>my_test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        _123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5807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关键字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zh-CN" dirty="0"/>
              <a:t>一些特殊的</a:t>
            </a:r>
            <a:r>
              <a:rPr lang="zh-CN" altLang="en-US" dirty="0"/>
              <a:t>组合</a:t>
            </a:r>
            <a:r>
              <a:rPr lang="zh-CN" altLang="zh-CN" dirty="0"/>
              <a:t>，是所谓的关键字。关键字不允许</a:t>
            </a:r>
            <a:r>
              <a:rPr lang="zh-CN" altLang="en-US" dirty="0"/>
              <a:t>作为</a:t>
            </a:r>
            <a:r>
              <a:rPr lang="zh-CN" altLang="zh-CN" dirty="0"/>
              <a:t>标识符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关键字：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049702"/>
              </p:ext>
            </p:extLst>
          </p:nvPr>
        </p:nvGraphicFramePr>
        <p:xfrm>
          <a:off x="1981200" y="3212976"/>
          <a:ext cx="8003232" cy="33843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9428">
                  <a:extLst>
                    <a:ext uri="{9D8B030D-6E8A-4147-A177-3AD203B41FA5}">
                      <a16:colId xmlns:a16="http://schemas.microsoft.com/office/drawing/2014/main" val="1689818486"/>
                    </a:ext>
                  </a:extLst>
                </a:gridCol>
                <a:gridCol w="2292188">
                  <a:extLst>
                    <a:ext uri="{9D8B030D-6E8A-4147-A177-3AD203B41FA5}">
                      <a16:colId xmlns:a16="http://schemas.microsoft.com/office/drawing/2014/main" val="1800353754"/>
                    </a:ext>
                  </a:extLst>
                </a:gridCol>
                <a:gridCol w="2369890">
                  <a:extLst>
                    <a:ext uri="{9D8B030D-6E8A-4147-A177-3AD203B41FA5}">
                      <a16:colId xmlns:a16="http://schemas.microsoft.com/office/drawing/2014/main" val="1915997995"/>
                    </a:ext>
                  </a:extLst>
                </a:gridCol>
                <a:gridCol w="1631726">
                  <a:extLst>
                    <a:ext uri="{9D8B030D-6E8A-4147-A177-3AD203B41FA5}">
                      <a16:colId xmlns:a16="http://schemas.microsoft.com/office/drawing/2014/main" val="1849889821"/>
                    </a:ext>
                  </a:extLst>
                </a:gridCol>
              </a:tblGrid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False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dirty="0" err="1">
                          <a:effectLst/>
                        </a:rPr>
                        <a:t>def</a:t>
                      </a:r>
                      <a:endParaRPr lang="zh-CN" sz="11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if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55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raise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82179597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None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del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import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3333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return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5543958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True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elif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dirty="0">
                          <a:effectLst/>
                        </a:rPr>
                        <a:t>in</a:t>
                      </a:r>
                      <a:endParaRPr lang="zh-CN" sz="11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55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try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48479423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and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else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is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79400"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while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37395485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as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except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lambda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3333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with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2540746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assert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finally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4667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nonlocal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31496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yield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71592638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break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for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not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99816979"/>
                  </a:ext>
                </a:extLst>
              </a:tr>
              <a:tr h="375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class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699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from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or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89281646"/>
                  </a:ext>
                </a:extLst>
              </a:tr>
              <a:tr h="3815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continue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4667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global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4667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>
                          <a:effectLst/>
                        </a:rPr>
                        <a:t>pass</a:t>
                      </a:r>
                      <a:endParaRPr lang="zh-CN" sz="11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7190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306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/>
              <a:t>常量和变量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5440" y="1268760"/>
            <a:ext cx="10441160" cy="5256584"/>
          </a:xfrm>
        </p:spPr>
        <p:txBody>
          <a:bodyPr>
            <a:normAutofit/>
          </a:bodyPr>
          <a:lstStyle/>
          <a:p>
            <a:r>
              <a:rPr lang="zh-CN" altLang="zh-CN" dirty="0"/>
              <a:t>常量就是不能改变的量，比如常用的数学常数</a:t>
            </a:r>
            <a:r>
              <a:rPr lang="en-US" altLang="zh-CN" dirty="0"/>
              <a:t>3.14159</a:t>
            </a:r>
            <a:r>
              <a:rPr lang="zh-CN" altLang="zh-CN" dirty="0"/>
              <a:t>就是一个常量</a:t>
            </a:r>
            <a:endParaRPr lang="en-US" altLang="zh-CN" dirty="0"/>
          </a:p>
          <a:p>
            <a:r>
              <a:rPr lang="zh-CN" altLang="zh-CN" dirty="0"/>
              <a:t>变量就是程序为了方便地引用内存中的值而为它取的名称。</a:t>
            </a:r>
            <a:r>
              <a:rPr lang="en-US" altLang="zh-CN" dirty="0"/>
              <a:t>Python</a:t>
            </a:r>
            <a:r>
              <a:rPr lang="zh-CN" altLang="zh-CN" dirty="0"/>
              <a:t>变量名是大小写敏感的</a:t>
            </a:r>
            <a:endParaRPr lang="en-US" altLang="zh-CN" dirty="0"/>
          </a:p>
          <a:p>
            <a:r>
              <a:rPr lang="en-US" altLang="zh-CN" dirty="0"/>
              <a:t>&gt;&gt;&gt;a=7   “=“</a:t>
            </a:r>
            <a:r>
              <a:rPr lang="zh-CN" altLang="en-US" dirty="0"/>
              <a:t>是赋值号</a:t>
            </a:r>
            <a:endParaRPr lang="en-US" altLang="zh-CN" dirty="0"/>
          </a:p>
          <a:p>
            <a:r>
              <a:rPr lang="en-US" altLang="zh-CN" dirty="0"/>
              <a:t>&gt;&gt;&gt;a</a:t>
            </a:r>
          </a:p>
          <a:p>
            <a:r>
              <a:rPr lang="en-US" altLang="zh-CN" dirty="0"/>
              <a:t>7</a:t>
            </a:r>
          </a:p>
          <a:p>
            <a:r>
              <a:rPr lang="en-US" altLang="zh-CN" dirty="0"/>
              <a:t>7</a:t>
            </a:r>
            <a:r>
              <a:rPr lang="zh-CN" altLang="zh-CN" dirty="0"/>
              <a:t>是一个对象，可以通过变量</a:t>
            </a:r>
            <a:r>
              <a:rPr lang="en-US" altLang="zh-CN" dirty="0"/>
              <a:t>a</a:t>
            </a:r>
            <a:r>
              <a:rPr lang="zh-CN" altLang="zh-CN" dirty="0"/>
              <a:t>引用这个对象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5770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id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031016" cy="4525963"/>
          </a:xfrm>
        </p:spPr>
        <p:txBody>
          <a:bodyPr/>
          <a:lstStyle/>
          <a:p>
            <a:r>
              <a:rPr lang="en-US" altLang="zh-CN" dirty="0"/>
              <a:t>Python</a:t>
            </a:r>
            <a:r>
              <a:rPr lang="zh-CN" altLang="zh-CN" dirty="0"/>
              <a:t>变量有一个非常重要的性质：变量是将名字和对象关联起来。赋值操作并不会实际复制值，它只是为数据对象取个相关的名字。名字是对象的引用而不是对象本身</a:t>
            </a:r>
            <a:endParaRPr lang="en-US" altLang="zh-CN" dirty="0"/>
          </a:p>
          <a:p>
            <a:r>
              <a:rPr lang="en-US" altLang="zh-CN" dirty="0"/>
              <a:t>id</a:t>
            </a:r>
            <a:r>
              <a:rPr lang="zh-CN" altLang="zh-CN" dirty="0"/>
              <a:t>是</a:t>
            </a:r>
            <a:r>
              <a:rPr lang="en-US" altLang="zh-CN" dirty="0"/>
              <a:t>Python</a:t>
            </a:r>
            <a:r>
              <a:rPr lang="zh-CN" altLang="zh-CN" dirty="0"/>
              <a:t>的内置函数，显示对象的地址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9946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94122"/>
          </a:xfrm>
        </p:spPr>
        <p:txBody>
          <a:bodyPr/>
          <a:lstStyle/>
          <a:p>
            <a:r>
              <a:rPr lang="en-US" altLang="zh-CN" dirty="0"/>
              <a:t> id</a:t>
            </a:r>
            <a:r>
              <a:rPr lang="zh-CN" altLang="en-US" dirty="0"/>
              <a:t>函数用法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1417638"/>
            <a:ext cx="8458200" cy="1867346"/>
          </a:xfr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284984"/>
            <a:ext cx="8458200" cy="31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93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7467600" cy="1267544"/>
          </a:xfrm>
        </p:spPr>
        <p:txBody>
          <a:bodyPr>
            <a:normAutofit fontScale="90000"/>
          </a:bodyPr>
          <a:lstStyle/>
          <a:p>
            <a:r>
              <a:rPr lang="zh-CN" altLang="zh-CN" sz="5300" b="1" dirty="0"/>
              <a:t>输入及输出函数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输入函数：</a:t>
            </a:r>
            <a:r>
              <a:rPr lang="en-US" altLang="zh-CN" dirty="0"/>
              <a:t>input() </a:t>
            </a:r>
          </a:p>
          <a:p>
            <a:r>
              <a:rPr lang="en-US" altLang="zh-CN" dirty="0"/>
              <a:t>input</a:t>
            </a:r>
            <a:r>
              <a:rPr lang="zh-CN" altLang="zh-CN" dirty="0"/>
              <a:t>从键盘输入一个字符串。</a:t>
            </a:r>
            <a:r>
              <a:rPr lang="en-US" altLang="zh-CN" dirty="0"/>
              <a:t>‘9’</a:t>
            </a:r>
            <a:r>
              <a:rPr lang="zh-CN" altLang="zh-CN" dirty="0"/>
              <a:t>表示是一个字符串</a:t>
            </a:r>
            <a:r>
              <a:rPr lang="en-US" altLang="zh-CN" dirty="0"/>
              <a:t>,</a:t>
            </a:r>
            <a:r>
              <a:rPr lang="zh-CN" altLang="en-US" dirty="0"/>
              <a:t>它的</a:t>
            </a:r>
            <a:r>
              <a:rPr lang="en-US" altLang="zh-CN" dirty="0"/>
              <a:t>ASCII</a:t>
            </a:r>
            <a:r>
              <a:rPr lang="zh-CN" altLang="en-US" dirty="0"/>
              <a:t>吗值是</a:t>
            </a:r>
            <a:r>
              <a:rPr lang="en-US" altLang="zh-CN" dirty="0"/>
              <a:t>57</a:t>
            </a:r>
          </a:p>
          <a:p>
            <a:r>
              <a:rPr lang="en-US" altLang="zh-CN" dirty="0"/>
              <a:t>&gt;&gt;&gt;a=input()</a:t>
            </a:r>
          </a:p>
          <a:p>
            <a:pPr marL="36576" indent="0">
              <a:buNone/>
            </a:pPr>
            <a:r>
              <a:rPr lang="en-US" altLang="zh-CN" dirty="0"/>
              <a:t>   9</a:t>
            </a:r>
          </a:p>
          <a:p>
            <a:pPr marL="36576" indent="0">
              <a:buNone/>
            </a:pPr>
            <a:r>
              <a:rPr lang="en-US" altLang="zh-CN" dirty="0"/>
              <a:t>   &gt;&gt;&gt;a</a:t>
            </a:r>
          </a:p>
          <a:p>
            <a:pPr marL="36576" indent="0">
              <a:buNone/>
            </a:pPr>
            <a:r>
              <a:rPr lang="en-US" altLang="zh-CN" dirty="0"/>
              <a:t>  ‘9’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0597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输入数字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 err="1"/>
              <a:t>int</a:t>
            </a:r>
            <a:r>
              <a:rPr lang="en-US" altLang="zh-CN" dirty="0"/>
              <a:t>()</a:t>
            </a:r>
            <a:r>
              <a:rPr lang="zh-CN" altLang="en-US" dirty="0"/>
              <a:t>函数输入数字</a:t>
            </a:r>
            <a:endParaRPr lang="en-US" altLang="zh-CN" dirty="0"/>
          </a:p>
          <a:p>
            <a:r>
              <a:rPr lang="en-US" altLang="zh-CN" dirty="0"/>
              <a:t>&gt;&gt;&gt;a=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</a:p>
          <a:p>
            <a:pPr marL="36576" indent="0">
              <a:buNone/>
            </a:pPr>
            <a:r>
              <a:rPr lang="en-US" altLang="zh-CN" dirty="0"/>
              <a:t>    9</a:t>
            </a:r>
          </a:p>
          <a:p>
            <a:pPr marL="36576" indent="0">
              <a:buNone/>
            </a:pPr>
            <a:r>
              <a:rPr lang="en-US" altLang="zh-CN" dirty="0"/>
              <a:t>    &gt;&gt;&gt;a</a:t>
            </a:r>
          </a:p>
          <a:p>
            <a:pPr marL="36576" indent="0">
              <a:buNone/>
            </a:pPr>
            <a:r>
              <a:rPr lang="en-US" altLang="zh-CN" dirty="0"/>
              <a:t>    9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805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一行输入多个值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US" altLang="zh-CN" dirty="0"/>
              <a:t>&gt;&gt;&gt;</a:t>
            </a:r>
            <a:r>
              <a:rPr lang="en-US" altLang="zh-CN" dirty="0" err="1"/>
              <a:t>m,n</a:t>
            </a:r>
            <a:r>
              <a:rPr lang="en-US" altLang="zh-CN" dirty="0"/>
              <a:t>=input("</a:t>
            </a:r>
            <a:r>
              <a:rPr lang="en-US" altLang="zh-CN" dirty="0" err="1"/>
              <a:t>请输入多个值</a:t>
            </a:r>
            <a:r>
              <a:rPr lang="en-US" altLang="zh-CN" dirty="0"/>
              <a:t>：").split()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请输入多个值：3</a:t>
            </a:r>
            <a:r>
              <a:rPr lang="en-US" altLang="zh-CN" dirty="0"/>
              <a:t> 5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 &gt;&gt;&gt;m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'3'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&gt;&gt;&gt;n 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'5'</a:t>
            </a:r>
            <a:endParaRPr lang="zh-CN" altLang="zh-CN" dirty="0"/>
          </a:p>
          <a:p>
            <a:pPr>
              <a:lnSpc>
                <a:spcPct val="90000"/>
              </a:lnSpc>
            </a:pPr>
            <a:r>
              <a:rPr lang="en-US" altLang="zh-CN" sz="2800" dirty="0">
                <a:solidFill>
                  <a:srgbClr val="FFFF00"/>
                </a:solidFill>
              </a:rPr>
              <a:t>input(“</a:t>
            </a:r>
            <a:r>
              <a:rPr lang="en-US" altLang="zh-CN" sz="2800" dirty="0" err="1">
                <a:solidFill>
                  <a:srgbClr val="FFFF00"/>
                </a:solidFill>
              </a:rPr>
              <a:t>请输入多个值</a:t>
            </a:r>
            <a:r>
              <a:rPr lang="en-US" altLang="zh-CN" sz="2800" dirty="0">
                <a:solidFill>
                  <a:srgbClr val="FFFF00"/>
                </a:solidFill>
              </a:rPr>
              <a:t>：”)</a:t>
            </a:r>
            <a:r>
              <a:rPr lang="zh-CN" altLang="en-US" sz="2800" dirty="0">
                <a:solidFill>
                  <a:srgbClr val="FFFF00"/>
                </a:solidFill>
              </a:rPr>
              <a:t>函数中的参数是</a:t>
            </a:r>
            <a:endParaRPr lang="en-US" altLang="zh-CN" sz="2800" dirty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FF00"/>
                </a:solidFill>
              </a:rPr>
              <a:t>输出提示字符串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908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输出函数：</a:t>
            </a:r>
            <a:r>
              <a:rPr lang="en-US" altLang="zh-CN" dirty="0"/>
              <a:t>print()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124744"/>
            <a:ext cx="7467600" cy="529732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print</a:t>
            </a:r>
            <a:r>
              <a:rPr lang="zh-CN" altLang="zh-CN" dirty="0"/>
              <a:t>是输出函数，参数是输出值</a:t>
            </a:r>
            <a:endParaRPr lang="en-US" altLang="zh-CN" dirty="0"/>
          </a:p>
          <a:p>
            <a:r>
              <a:rPr lang="en-US" altLang="zh-CN" dirty="0"/>
              <a:t>&gt;&gt;&gt; print(3)	#</a:t>
            </a:r>
            <a:r>
              <a:rPr lang="en-US" altLang="zh-CN" dirty="0" err="1"/>
              <a:t>输出1个数字</a:t>
            </a:r>
            <a:endParaRPr lang="zh-CN" altLang="zh-CN" dirty="0"/>
          </a:p>
          <a:p>
            <a:r>
              <a:rPr lang="en-US" altLang="zh-CN" dirty="0"/>
              <a:t>3</a:t>
            </a:r>
            <a:endParaRPr lang="zh-CN" altLang="zh-CN" dirty="0"/>
          </a:p>
          <a:p>
            <a:pPr lvl="0"/>
            <a:r>
              <a:rPr lang="en-US" altLang="zh-CN" dirty="0"/>
              <a:t>&gt;&gt;&gt;print(3,7)  #</a:t>
            </a:r>
            <a:r>
              <a:rPr lang="en-US" altLang="zh-CN" dirty="0" err="1"/>
              <a:t>输出2个数字</a:t>
            </a:r>
            <a:endParaRPr lang="zh-CN" altLang="zh-CN" dirty="0"/>
          </a:p>
          <a:p>
            <a:r>
              <a:rPr lang="en-US" altLang="zh-CN" dirty="0"/>
              <a:t>3 7</a:t>
            </a:r>
            <a:endParaRPr lang="zh-CN" altLang="zh-CN" dirty="0"/>
          </a:p>
          <a:p>
            <a:r>
              <a:rPr lang="en-US" altLang="zh-CN" dirty="0"/>
              <a:t>&gt;&gt;&gt; </a:t>
            </a:r>
            <a:r>
              <a:rPr lang="en-US" altLang="zh-CN" dirty="0" err="1"/>
              <a:t>b,c</a:t>
            </a:r>
            <a:r>
              <a:rPr lang="en-US" altLang="zh-CN" dirty="0"/>
              <a:t>=3,4	#</a:t>
            </a:r>
            <a:r>
              <a:rPr lang="zh-CN" altLang="zh-CN" dirty="0"/>
              <a:t>输出</a:t>
            </a:r>
            <a:r>
              <a:rPr lang="en-US" altLang="zh-CN" dirty="0"/>
              <a:t>1</a:t>
            </a:r>
            <a:r>
              <a:rPr lang="zh-CN" altLang="zh-CN" dirty="0"/>
              <a:t>个数字，两个变量</a:t>
            </a:r>
          </a:p>
          <a:p>
            <a:pPr lvl="0"/>
            <a:r>
              <a:rPr lang="en-US" altLang="zh-CN" dirty="0"/>
              <a:t>print(b, c, 5)</a:t>
            </a:r>
            <a:endParaRPr lang="zh-CN" altLang="zh-CN" dirty="0"/>
          </a:p>
          <a:p>
            <a:r>
              <a:rPr lang="en-US" altLang="zh-CN" dirty="0"/>
              <a:t>3 4 5</a:t>
            </a:r>
            <a:endParaRPr lang="zh-CN" altLang="zh-CN" dirty="0"/>
          </a:p>
          <a:p>
            <a:r>
              <a:rPr lang="zh-CN" altLang="zh-CN" dirty="0">
                <a:solidFill>
                  <a:srgbClr val="FFFF00"/>
                </a:solidFill>
              </a:rPr>
              <a:t>井号“</a:t>
            </a:r>
            <a:r>
              <a:rPr lang="en-US" altLang="zh-CN" dirty="0">
                <a:solidFill>
                  <a:srgbClr val="FFFF00"/>
                </a:solidFill>
              </a:rPr>
              <a:t>#</a:t>
            </a:r>
            <a:r>
              <a:rPr lang="zh-CN" altLang="zh-CN" dirty="0">
                <a:solidFill>
                  <a:srgbClr val="FFFF00"/>
                </a:solidFill>
              </a:rPr>
              <a:t>”常被用作单行注释符号，在代码中使用“</a:t>
            </a:r>
            <a:r>
              <a:rPr lang="en-US" altLang="zh-CN" dirty="0">
                <a:solidFill>
                  <a:srgbClr val="FFFF00"/>
                </a:solidFill>
              </a:rPr>
              <a:t>#</a:t>
            </a:r>
            <a:r>
              <a:rPr lang="zh-CN" altLang="zh-CN" dirty="0">
                <a:solidFill>
                  <a:srgbClr val="FFFF00"/>
                </a:solidFill>
              </a:rPr>
              <a:t>”时，它右边的任何数据都会被忽略，当做是注释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38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52300" y="980728"/>
            <a:ext cx="6511381" cy="230124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1"/>
                </a:solidFill>
              </a:rPr>
              <a:t>第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部分</a:t>
            </a:r>
            <a:br>
              <a:rPr lang="en-US" altLang="zh-CN" dirty="0">
                <a:solidFill>
                  <a:schemeClr val="tx1"/>
                </a:solidFill>
              </a:rPr>
            </a:br>
            <a:r>
              <a:rPr lang="en-US" altLang="zh-CN" dirty="0">
                <a:solidFill>
                  <a:schemeClr val="tx1"/>
                </a:solidFill>
              </a:rPr>
              <a:t>      </a:t>
            </a:r>
            <a:r>
              <a:rPr lang="en-US" altLang="zh-CN" dirty="0">
                <a:solidFill>
                  <a:schemeClr val="tx1"/>
                </a:solidFill>
                <a:effectLst/>
              </a:rPr>
              <a:t>Python</a:t>
            </a:r>
            <a:r>
              <a:rPr lang="zh-CN" altLang="zh-CN" dirty="0">
                <a:solidFill>
                  <a:schemeClr val="tx1"/>
                </a:solidFill>
                <a:effectLst/>
              </a:rPr>
              <a:t>语言概述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326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不换行输出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每行输出一个值</a:t>
            </a:r>
          </a:p>
          <a:p>
            <a:r>
              <a:rPr lang="en-US" altLang="zh-CN" dirty="0"/>
              <a:t>&gt;&gt;&gt;print(3)</a:t>
            </a:r>
            <a:endParaRPr lang="zh-CN" altLang="zh-CN" dirty="0"/>
          </a:p>
          <a:p>
            <a:r>
              <a:rPr lang="en-US" altLang="zh-CN" dirty="0"/>
              <a:t>&gt;&gt;&gt;print(4)</a:t>
            </a:r>
            <a:endParaRPr lang="zh-CN" altLang="zh-CN" dirty="0"/>
          </a:p>
          <a:p>
            <a:r>
              <a:rPr lang="en-US" altLang="zh-CN" dirty="0"/>
              <a:t>&gt;&gt;&gt;print(5)</a:t>
            </a:r>
            <a:endParaRPr lang="zh-CN" altLang="zh-CN" dirty="0"/>
          </a:p>
          <a:p>
            <a:r>
              <a:rPr lang="zh-CN" altLang="en-US" dirty="0"/>
              <a:t>用</a:t>
            </a:r>
            <a:r>
              <a:rPr lang="en-US" altLang="zh-CN" dirty="0"/>
              <a:t>end</a:t>
            </a:r>
            <a:r>
              <a:rPr lang="zh-CN" altLang="en-US" dirty="0"/>
              <a:t>参数，</a:t>
            </a:r>
            <a:r>
              <a:rPr lang="en-US" altLang="zh-CN" dirty="0" err="1"/>
              <a:t>一行输出三个值</a:t>
            </a:r>
            <a:r>
              <a:rPr lang="en-US" altLang="zh-CN" dirty="0"/>
              <a:t>,</a:t>
            </a:r>
            <a:endParaRPr lang="zh-CN" altLang="zh-CN" dirty="0"/>
          </a:p>
          <a:p>
            <a:r>
              <a:rPr lang="en-US" altLang="zh-CN" dirty="0"/>
              <a:t>print(</a:t>
            </a:r>
            <a:r>
              <a:rPr lang="en-US" altLang="zh-CN" dirty="0" err="1"/>
              <a:t>3,end</a:t>
            </a:r>
            <a:r>
              <a:rPr lang="en-US" altLang="zh-CN" dirty="0"/>
              <a:t>=' ')</a:t>
            </a:r>
            <a:endParaRPr lang="zh-CN" altLang="zh-CN" dirty="0"/>
          </a:p>
          <a:p>
            <a:r>
              <a:rPr lang="en-US" altLang="zh-CN" dirty="0"/>
              <a:t>print(</a:t>
            </a:r>
            <a:r>
              <a:rPr lang="en-US" altLang="zh-CN" dirty="0" err="1"/>
              <a:t>4,end</a:t>
            </a:r>
            <a:r>
              <a:rPr lang="en-US" altLang="zh-CN" dirty="0"/>
              <a:t>=' ')</a:t>
            </a:r>
            <a:endParaRPr lang="zh-CN" altLang="zh-CN" dirty="0"/>
          </a:p>
          <a:p>
            <a:r>
              <a:rPr lang="en-US" altLang="zh-CN" dirty="0"/>
              <a:t>print(</a:t>
            </a:r>
            <a:r>
              <a:rPr lang="en-US" altLang="zh-CN" dirty="0" err="1"/>
              <a:t>5,end</a:t>
            </a:r>
            <a:r>
              <a:rPr lang="en-US" altLang="zh-CN" dirty="0"/>
              <a:t>=' ')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5876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9536" y="27463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 </a:t>
            </a:r>
            <a:r>
              <a:rPr lang="zh-CN" altLang="zh-CN" dirty="0"/>
              <a:t>输入三⻆形的三边长度</a:t>
            </a:r>
            <a:r>
              <a:rPr lang="en-US" altLang="zh-CN" dirty="0"/>
              <a:t>3,4,5</a:t>
            </a:r>
            <a:r>
              <a:rPr lang="zh-CN" altLang="zh-CN" dirty="0"/>
              <a:t>，求这个三⻆形的面积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altLang="zh-CN" dirty="0"/>
              <a:t>import math	#</a:t>
            </a:r>
            <a:r>
              <a:rPr lang="en-US" altLang="zh-CN" dirty="0" err="1"/>
              <a:t>引入数学库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a=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b=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c=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s=(</a:t>
            </a:r>
            <a:r>
              <a:rPr lang="en-US" altLang="zh-CN" dirty="0" err="1"/>
              <a:t>a+b+c</a:t>
            </a:r>
            <a:r>
              <a:rPr lang="en-US" altLang="zh-CN" dirty="0"/>
              <a:t>)/2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#  '*'</a:t>
            </a:r>
            <a:r>
              <a:rPr lang="en-US" altLang="zh-CN" dirty="0" err="1"/>
              <a:t>表示乘，math.sqrt表示开根号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area=</a:t>
            </a:r>
            <a:r>
              <a:rPr lang="en-US" altLang="zh-CN" dirty="0" err="1"/>
              <a:t>math.sqrt</a:t>
            </a:r>
            <a:r>
              <a:rPr lang="en-US" altLang="zh-CN" dirty="0"/>
              <a:t>(s*(s-a)*(s-b)*(s-c))</a:t>
            </a:r>
          </a:p>
          <a:p>
            <a:pPr marL="36576" indent="0">
              <a:buNone/>
            </a:pPr>
            <a:r>
              <a:rPr lang="en-US" altLang="zh-CN" dirty="0"/>
              <a:t>print("</a:t>
            </a:r>
            <a:r>
              <a:rPr lang="en-US" altLang="zh-CN" dirty="0" err="1"/>
              <a:t>三⻆角形的边长</a:t>
            </a:r>
            <a:r>
              <a:rPr lang="en-US" altLang="zh-CN" dirty="0"/>
              <a:t>：",</a:t>
            </a:r>
            <a:r>
              <a:rPr lang="en-US" altLang="zh-CN" dirty="0" err="1"/>
              <a:t>a,b,c,end</a:t>
            </a:r>
            <a:r>
              <a:rPr lang="en-US" altLang="zh-CN" dirty="0"/>
              <a:t>=' ') 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print("</a:t>
            </a:r>
            <a:r>
              <a:rPr lang="en-US" altLang="zh-CN" dirty="0" err="1"/>
              <a:t>三⻆角形的面积</a:t>
            </a:r>
            <a:r>
              <a:rPr lang="en-US" altLang="zh-CN" dirty="0"/>
              <a:t>：",area)</a:t>
            </a: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72675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画五⻆形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6576" indent="0">
              <a:buNone/>
            </a:pPr>
            <a:r>
              <a:rPr lang="en-US" altLang="zh-CN" dirty="0"/>
              <a:t>import turtle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turtle.forward</a:t>
            </a:r>
            <a:r>
              <a:rPr lang="en-US" altLang="zh-CN" dirty="0"/>
              <a:t>(200)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turtle.right</a:t>
            </a:r>
            <a:r>
              <a:rPr lang="en-US" altLang="zh-CN" dirty="0"/>
              <a:t>(144)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turtle.forward</a:t>
            </a:r>
            <a:r>
              <a:rPr lang="en-US" altLang="zh-CN" dirty="0"/>
              <a:t>(200)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turtle.right</a:t>
            </a:r>
            <a:r>
              <a:rPr lang="en-US" altLang="zh-CN" dirty="0"/>
              <a:t>(144)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turtle.forward</a:t>
            </a:r>
            <a:r>
              <a:rPr lang="en-US" altLang="zh-CN" dirty="0"/>
              <a:t>(200)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turtle.right</a:t>
            </a:r>
            <a:r>
              <a:rPr lang="en-US" altLang="zh-CN" dirty="0"/>
              <a:t>(144)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turtle.forward</a:t>
            </a:r>
            <a:r>
              <a:rPr lang="en-US" altLang="zh-CN" dirty="0"/>
              <a:t>(200)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turtle.right</a:t>
            </a:r>
            <a:r>
              <a:rPr lang="en-US" altLang="zh-CN" dirty="0"/>
              <a:t>(144)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turtle.forward</a:t>
            </a:r>
            <a:r>
              <a:rPr lang="en-US" altLang="zh-CN" dirty="0"/>
              <a:t>(200)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 err="1"/>
              <a:t>turtle.done</a:t>
            </a:r>
            <a:r>
              <a:rPr lang="en-US" altLang="zh-CN" dirty="0"/>
              <a:t>()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8633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52300" y="980728"/>
            <a:ext cx="6872093" cy="230124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1"/>
                </a:solidFill>
              </a:rPr>
              <a:t>第</a:t>
            </a:r>
            <a:r>
              <a:rPr lang="en-US" altLang="zh-CN" dirty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部分</a:t>
            </a:r>
            <a:br>
              <a:rPr lang="en-US" altLang="zh-CN" dirty="0">
                <a:solidFill>
                  <a:schemeClr val="tx1"/>
                </a:solidFill>
              </a:rPr>
            </a:br>
            <a:r>
              <a:rPr lang="en-US" altLang="zh-CN" dirty="0">
                <a:solidFill>
                  <a:schemeClr val="tx1"/>
                </a:solidFill>
              </a:rPr>
              <a:t>  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用</a:t>
            </a:r>
            <a:r>
              <a:rPr lang="en-US" altLang="zh-CN" dirty="0">
                <a:solidFill>
                  <a:schemeClr val="tx1"/>
                </a:solidFill>
                <a:effectLst/>
              </a:rPr>
              <a:t>Python</a:t>
            </a:r>
            <a:r>
              <a:rPr lang="zh-CN" altLang="en-US" dirty="0">
                <a:solidFill>
                  <a:schemeClr val="tx1"/>
                </a:solidFill>
                <a:effectLst/>
              </a:rPr>
              <a:t>语言编写程序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630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数字类型</a:t>
            </a:r>
          </a:p>
        </p:txBody>
      </p:sp>
      <p:sp>
        <p:nvSpPr>
          <p:cNvPr id="62466" name="内容占位符 2"/>
          <p:cNvSpPr>
            <a:spLocks noGrp="1"/>
          </p:cNvSpPr>
          <p:nvPr>
            <p:ph idx="1"/>
          </p:nvPr>
        </p:nvSpPr>
        <p:spPr>
          <a:xfrm>
            <a:off x="2099048" y="1628801"/>
            <a:ext cx="8568952" cy="45022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/>
              <a:t>计算机内部用位序列表示数据，类型为这些</a:t>
            </a:r>
            <a:endParaRPr lang="en-US" altLang="zh-CN" dirty="0"/>
          </a:p>
          <a:p>
            <a:pPr marL="36576" indent="0">
              <a:buNone/>
              <a:defRPr/>
            </a:pPr>
            <a:r>
              <a:rPr lang="zh-CN" altLang="en-US" dirty="0"/>
              <a:t>    位序列赋予了意义。</a:t>
            </a:r>
            <a:endParaRPr lang="en-US" altLang="zh-CN" dirty="0"/>
          </a:p>
          <a:p>
            <a:pPr marL="36576" indent="0">
              <a:buNone/>
              <a:defRPr/>
            </a:pPr>
            <a:r>
              <a:rPr lang="en-US" altLang="zh-CN" dirty="0"/>
              <a:t>    </a:t>
            </a:r>
            <a:r>
              <a:rPr lang="zh-CN" altLang="en-US" dirty="0"/>
              <a:t>同时，类型限制了数据的取值范围。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整数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>
                <a:latin typeface="华文中宋" pitchFamily="2" charset="-122"/>
              </a:rPr>
              <a:t>浮点数</a:t>
            </a:r>
            <a:endParaRPr lang="en-US" altLang="zh-CN" dirty="0">
              <a:latin typeface="华文中宋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CD863-6AB7-4042-80E8-F04DEAD88D9F}" type="slidenum">
              <a:rPr lang="zh-CN" altLang="en-US"/>
              <a:pPr>
                <a:defRPr/>
              </a:pPr>
              <a:t>24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52861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/>
              <a:t>整数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1991545" y="1844825"/>
            <a:ext cx="8425631" cy="463693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dirty="0"/>
              <a:t>&gt;&gt;&gt;66</a:t>
            </a:r>
          </a:p>
          <a:p>
            <a:pPr marL="36576" indent="0">
              <a:buNone/>
              <a:defRPr/>
            </a:pPr>
            <a:r>
              <a:rPr lang="en-US" altLang="zh-CN" dirty="0"/>
              <a:t>   66</a:t>
            </a:r>
          </a:p>
          <a:p>
            <a:pPr eaLnBrk="1" hangingPunct="1">
              <a:defRPr/>
            </a:pPr>
            <a:r>
              <a:rPr lang="en-US" altLang="zh-CN" dirty="0"/>
              <a:t>&gt;&gt;&gt;-175</a:t>
            </a:r>
          </a:p>
          <a:p>
            <a:pPr marL="36576" indent="0">
              <a:buNone/>
              <a:defRPr/>
            </a:pPr>
            <a:r>
              <a:rPr lang="en-US" altLang="zh-CN" dirty="0"/>
              <a:t>   -175</a:t>
            </a:r>
          </a:p>
          <a:p>
            <a:pPr eaLnBrk="1" hangingPunct="1">
              <a:defRPr/>
            </a:pPr>
            <a:r>
              <a:rPr lang="en-US" altLang="zh-CN" dirty="0">
                <a:solidFill>
                  <a:srgbClr val="FFFF00"/>
                </a:solidFill>
              </a:rPr>
              <a:t>&gt;&gt;&gt;07</a:t>
            </a:r>
          </a:p>
          <a:p>
            <a:pPr marL="36576" indent="0">
              <a:buNone/>
              <a:defRPr/>
            </a:pPr>
            <a:r>
              <a:rPr lang="en-US" altLang="zh-CN" dirty="0">
                <a:solidFill>
                  <a:srgbClr val="FFFF00"/>
                </a:solidFill>
              </a:rPr>
              <a:t>   </a:t>
            </a:r>
            <a:r>
              <a:rPr lang="en-US" altLang="zh-CN" dirty="0" err="1">
                <a:solidFill>
                  <a:srgbClr val="FFFF00"/>
                </a:solidFill>
              </a:rPr>
              <a:t>SyntaxError</a:t>
            </a:r>
            <a:r>
              <a:rPr lang="en-US" altLang="zh-CN" dirty="0">
                <a:solidFill>
                  <a:srgbClr val="FFFF00"/>
                </a:solidFill>
              </a:rPr>
              <a:t>: invalid token</a:t>
            </a:r>
            <a:endParaRPr lang="zh-CN" altLang="zh-CN" dirty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en-US" altLang="zh-CN" dirty="0"/>
              <a:t>&gt;&gt;&gt;0</a:t>
            </a:r>
          </a:p>
          <a:p>
            <a:pPr marL="36576" indent="0">
              <a:buNone/>
              <a:defRPr/>
            </a:pPr>
            <a:r>
              <a:rPr lang="en-US" altLang="zh-CN" dirty="0"/>
              <a:t>   0</a:t>
            </a:r>
          </a:p>
          <a:p>
            <a:pPr eaLnBrk="1" hangingPunct="1">
              <a:defRPr/>
            </a:pPr>
            <a:endParaRPr lang="en-US" altLang="zh-CN" dirty="0"/>
          </a:p>
          <a:p>
            <a:pPr eaLnBrk="1" hangingPunct="1">
              <a:defRPr/>
            </a:pPr>
            <a:endParaRPr lang="en-US" altLang="zh-CN" dirty="0"/>
          </a:p>
          <a:p>
            <a:pPr marL="36576" indent="0">
              <a:buNone/>
              <a:defRPr/>
            </a:pPr>
            <a:endParaRPr lang="en-US" altLang="zh-CN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118026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二进制，八进制，十六进制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2351584" y="1417638"/>
            <a:ext cx="8110041" cy="4964112"/>
          </a:xfrm>
        </p:spPr>
        <p:txBody>
          <a:bodyPr>
            <a:normAutofit/>
          </a:bodyPr>
          <a:lstStyle/>
          <a:p>
            <a:r>
              <a:rPr lang="en-US" altLang="zh-CN" dirty="0" err="1"/>
              <a:t>0b</a:t>
            </a:r>
            <a:r>
              <a:rPr lang="zh-CN" altLang="zh-CN" dirty="0"/>
              <a:t>或</a:t>
            </a:r>
            <a:r>
              <a:rPr lang="en-US" altLang="zh-CN" dirty="0" err="1"/>
              <a:t>0B</a:t>
            </a:r>
            <a:r>
              <a:rPr lang="en-US" altLang="zh-CN" dirty="0"/>
              <a:t> </a:t>
            </a:r>
            <a:r>
              <a:rPr lang="zh-CN" altLang="zh-CN" dirty="0"/>
              <a:t>代表二进制 </a:t>
            </a:r>
          </a:p>
          <a:p>
            <a:r>
              <a:rPr lang="en-US" altLang="zh-CN" dirty="0" err="1"/>
              <a:t>0o</a:t>
            </a:r>
            <a:r>
              <a:rPr lang="zh-CN" altLang="zh-CN" dirty="0"/>
              <a:t>或</a:t>
            </a:r>
            <a:r>
              <a:rPr lang="en-US" altLang="zh-CN" dirty="0" err="1"/>
              <a:t>0O</a:t>
            </a:r>
            <a:r>
              <a:rPr lang="en-US" altLang="zh-CN" dirty="0"/>
              <a:t> </a:t>
            </a:r>
            <a:r>
              <a:rPr lang="zh-CN" altLang="zh-CN" dirty="0"/>
              <a:t>代表八进制 </a:t>
            </a:r>
          </a:p>
          <a:p>
            <a:r>
              <a:rPr lang="en-US" altLang="zh-CN" dirty="0" err="1"/>
              <a:t>0x</a:t>
            </a:r>
            <a:r>
              <a:rPr lang="en-US" altLang="zh-CN" dirty="0"/>
              <a:t> </a:t>
            </a:r>
            <a:r>
              <a:rPr lang="zh-CN" altLang="zh-CN" dirty="0"/>
              <a:t>或</a:t>
            </a:r>
            <a:r>
              <a:rPr lang="en-US" altLang="zh-CN" dirty="0" err="1"/>
              <a:t>0X</a:t>
            </a:r>
            <a:r>
              <a:rPr lang="en-US" altLang="zh-CN" dirty="0"/>
              <a:t> </a:t>
            </a:r>
            <a:r>
              <a:rPr lang="zh-CN" altLang="zh-CN" dirty="0"/>
              <a:t>代表十六进制</a:t>
            </a:r>
            <a:endParaRPr lang="en-US" altLang="zh-CN" dirty="0"/>
          </a:p>
          <a:p>
            <a:r>
              <a:rPr lang="en-US" altLang="zh-CN" dirty="0"/>
              <a:t>&gt;&gt;&gt;</a:t>
            </a:r>
            <a:r>
              <a:rPr lang="en-US" altLang="zh-CN" dirty="0" err="1"/>
              <a:t>0b10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 2</a:t>
            </a:r>
          </a:p>
          <a:p>
            <a:r>
              <a:rPr lang="en-US" altLang="zh-CN" dirty="0"/>
              <a:t>&gt;&gt;&gt;</a:t>
            </a:r>
            <a:r>
              <a:rPr lang="en-US" altLang="zh-CN" dirty="0" err="1"/>
              <a:t>0o10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8</a:t>
            </a:r>
          </a:p>
          <a:p>
            <a:r>
              <a:rPr lang="en-US" altLang="zh-CN" dirty="0"/>
              <a:t>&gt;&gt;&gt;</a:t>
            </a:r>
            <a:r>
              <a:rPr lang="en-US" altLang="zh-CN" dirty="0" err="1"/>
              <a:t>0x10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16</a:t>
            </a:r>
            <a:endParaRPr lang="zh-CN" altLang="zh-CN" dirty="0"/>
          </a:p>
          <a:p>
            <a:pPr>
              <a:defRPr/>
            </a:pPr>
            <a:endParaRPr lang="en-US" altLang="zh-CN" dirty="0">
              <a:latin typeface="华文中宋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3837077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整数可以表示很大的数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7467600" cy="4821864"/>
          </a:xfrm>
        </p:spPr>
        <p:txBody>
          <a:bodyPr>
            <a:normAutofit/>
          </a:bodyPr>
          <a:lstStyle/>
          <a:p>
            <a:r>
              <a:rPr lang="en-US" altLang="zh-CN" dirty="0"/>
              <a:t>&gt;&gt;&gt;google=10**50</a:t>
            </a:r>
          </a:p>
          <a:p>
            <a:r>
              <a:rPr lang="en-US" altLang="zh-CN" dirty="0"/>
              <a:t>&gt;&gt;&gt;google</a:t>
            </a:r>
          </a:p>
          <a:p>
            <a:pPr marL="36576" indent="0">
              <a:buNone/>
            </a:pPr>
            <a:r>
              <a:rPr lang="en-US" altLang="zh-CN" dirty="0"/>
              <a:t>100000000000000000000000000000000000000000000000000</a:t>
            </a: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02683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运算符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CBB31932-1094-48F5-ADF2-46F65904CA0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79576" y="1417639"/>
          <a:ext cx="6912768" cy="4747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7853">
                  <a:extLst>
                    <a:ext uri="{9D8B030D-6E8A-4147-A177-3AD203B41FA5}">
                      <a16:colId xmlns:a16="http://schemas.microsoft.com/office/drawing/2014/main" val="3188583130"/>
                    </a:ext>
                  </a:extLst>
                </a:gridCol>
                <a:gridCol w="1727853">
                  <a:extLst>
                    <a:ext uri="{9D8B030D-6E8A-4147-A177-3AD203B41FA5}">
                      <a16:colId xmlns:a16="http://schemas.microsoft.com/office/drawing/2014/main" val="3163798814"/>
                    </a:ext>
                  </a:extLst>
                </a:gridCol>
                <a:gridCol w="1728531">
                  <a:extLst>
                    <a:ext uri="{9D8B030D-6E8A-4147-A177-3AD203B41FA5}">
                      <a16:colId xmlns:a16="http://schemas.microsoft.com/office/drawing/2014/main" val="2624194605"/>
                    </a:ext>
                  </a:extLst>
                </a:gridCol>
                <a:gridCol w="1728531">
                  <a:extLst>
                    <a:ext uri="{9D8B030D-6E8A-4147-A177-3AD203B41FA5}">
                      <a16:colId xmlns:a16="http://schemas.microsoft.com/office/drawing/2014/main" val="823399983"/>
                    </a:ext>
                  </a:extLst>
                </a:gridCol>
              </a:tblGrid>
              <a:tr h="588942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运算符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说明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示列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运算结果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04053597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+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加法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5+10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40787092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减法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100-5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95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32974898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*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乘法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8*9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72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871317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/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浮点数除法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100/5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20.0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42450086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//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整除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100//5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80502650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模（求余）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9%4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0393354"/>
                  </a:ext>
                </a:extLst>
              </a:tr>
              <a:tr h="594103"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**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zh-CN" sz="1400">
                          <a:effectLst/>
                        </a:rPr>
                        <a:t>幂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>
                          <a:effectLst/>
                        </a:rPr>
                        <a:t>2**3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ts val="1450"/>
                        </a:lnSpc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06125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16229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浮点数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浮点数也就是小数</a:t>
            </a:r>
            <a:endParaRPr lang="en-US" altLang="zh-CN" dirty="0"/>
          </a:p>
          <a:p>
            <a:r>
              <a:rPr lang="en-US" altLang="zh-CN" dirty="0"/>
              <a:t>1.23</a:t>
            </a:r>
            <a:r>
              <a:rPr lang="zh-CN" altLang="zh-CN" dirty="0"/>
              <a:t>，</a:t>
            </a:r>
            <a:r>
              <a:rPr lang="en-US" altLang="zh-CN" dirty="0"/>
              <a:t>3.14</a:t>
            </a:r>
            <a:r>
              <a:rPr lang="zh-CN" altLang="zh-CN" dirty="0"/>
              <a:t>，</a:t>
            </a:r>
            <a:r>
              <a:rPr lang="en-US" altLang="zh-CN" dirty="0"/>
              <a:t>-9.01</a:t>
            </a:r>
          </a:p>
          <a:p>
            <a:r>
              <a:rPr lang="zh-CN" altLang="en-US" dirty="0"/>
              <a:t>科学计数法：</a:t>
            </a:r>
            <a:endParaRPr lang="en-US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1.23x10</a:t>
            </a:r>
            <a:r>
              <a:rPr lang="en-US" altLang="zh-CN" b="1" baseline="30000" dirty="0" err="1"/>
              <a:t>9</a:t>
            </a:r>
            <a:r>
              <a:rPr lang="zh-CN" altLang="zh-CN" dirty="0"/>
              <a:t>就是</a:t>
            </a:r>
            <a:r>
              <a:rPr lang="en-US" altLang="zh-CN" dirty="0" err="1"/>
              <a:t>1.23e9</a:t>
            </a:r>
            <a:r>
              <a:rPr lang="zh-CN" altLang="zh-CN" dirty="0"/>
              <a:t>，</a:t>
            </a:r>
            <a:endParaRPr lang="en-US" altLang="zh-CN" dirty="0"/>
          </a:p>
          <a:p>
            <a:r>
              <a:rPr lang="en-US" altLang="zh-CN" dirty="0"/>
              <a:t>   0.000012</a:t>
            </a:r>
            <a:r>
              <a:rPr lang="zh-CN" altLang="zh-CN" dirty="0"/>
              <a:t>可以写成</a:t>
            </a:r>
            <a:r>
              <a:rPr lang="en-US" altLang="zh-CN" dirty="0" err="1"/>
              <a:t>1.2e</a:t>
            </a:r>
            <a:r>
              <a:rPr lang="en-US" altLang="zh-CN" dirty="0"/>
              <a:t>-5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en-US" altLang="zh-CN" dirty="0"/>
              <a:t>"e"</a:t>
            </a:r>
            <a:r>
              <a:rPr lang="zh-CN" altLang="zh-CN" dirty="0"/>
              <a:t>的前后都不能空，</a:t>
            </a:r>
            <a:r>
              <a:rPr lang="en-US" altLang="zh-CN" dirty="0"/>
              <a:t>“e”</a:t>
            </a:r>
            <a:r>
              <a:rPr lang="zh-CN" altLang="zh-CN" dirty="0"/>
              <a:t>的后面要整数。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785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程序设计语言</a:t>
            </a:r>
            <a:r>
              <a:rPr lang="zh-CN" altLang="en-US" dirty="0"/>
              <a:t>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机器语言</a:t>
            </a:r>
            <a:r>
              <a:rPr lang="en-US" altLang="zh-CN" dirty="0"/>
              <a:t>:</a:t>
            </a:r>
            <a:r>
              <a:rPr lang="zh-CN" altLang="en-US" dirty="0"/>
              <a:t>以二进制代码的形式存在</a:t>
            </a:r>
            <a:endParaRPr lang="en-US" altLang="zh-CN" dirty="0"/>
          </a:p>
          <a:p>
            <a:r>
              <a:rPr lang="en-US" altLang="zh-CN" dirty="0"/>
              <a:t>               </a:t>
            </a:r>
            <a:r>
              <a:rPr lang="zh-CN" altLang="en-US" dirty="0"/>
              <a:t>不同</a:t>
            </a:r>
            <a:r>
              <a:rPr lang="en-US" altLang="zh-CN" dirty="0" err="1"/>
              <a:t>cpu</a:t>
            </a:r>
            <a:r>
              <a:rPr lang="zh-CN" altLang="en-US" dirty="0"/>
              <a:t>的机器语言不同</a:t>
            </a:r>
            <a:endParaRPr lang="en-US" altLang="zh-CN" dirty="0"/>
          </a:p>
          <a:p>
            <a:r>
              <a:rPr lang="zh-CN" altLang="en-US" dirty="0"/>
              <a:t>汇编语言：用助记符表示机器指令</a:t>
            </a:r>
            <a:endParaRPr lang="en-US" altLang="zh-CN" dirty="0"/>
          </a:p>
          <a:p>
            <a:r>
              <a:rPr lang="en-US" altLang="zh-CN" dirty="0"/>
              <a:t>                  </a:t>
            </a:r>
            <a:r>
              <a:rPr lang="zh-CN" altLang="en-US" dirty="0"/>
              <a:t>与</a:t>
            </a:r>
            <a:r>
              <a:rPr lang="en-US" altLang="zh-CN" dirty="0" err="1"/>
              <a:t>cpu</a:t>
            </a:r>
            <a:r>
              <a:rPr lang="zh-CN" altLang="en-US" dirty="0"/>
              <a:t>有关</a:t>
            </a:r>
            <a:endParaRPr lang="en-US" altLang="zh-CN" dirty="0"/>
          </a:p>
          <a:p>
            <a:r>
              <a:rPr lang="zh-CN" altLang="en-US" dirty="0"/>
              <a:t>高级语言</a:t>
            </a:r>
            <a:r>
              <a:rPr lang="en-US" altLang="zh-CN" dirty="0"/>
              <a:t>:</a:t>
            </a:r>
            <a:r>
              <a:rPr lang="zh-CN" altLang="en-US" dirty="0"/>
              <a:t>接近于英语，与</a:t>
            </a:r>
            <a:r>
              <a:rPr lang="en-US" altLang="zh-CN" dirty="0" err="1"/>
              <a:t>cpu</a:t>
            </a:r>
            <a:r>
              <a:rPr lang="zh-CN" altLang="en-US" dirty="0"/>
              <a:t>无关</a:t>
            </a:r>
            <a:endParaRPr lang="en-US" altLang="zh-CN" dirty="0"/>
          </a:p>
          <a:p>
            <a:r>
              <a:rPr lang="en-US" altLang="zh-CN" dirty="0"/>
              <a:t>     C/C++  </a:t>
            </a:r>
            <a:r>
              <a:rPr lang="zh-CN" altLang="en-US" dirty="0"/>
              <a:t>语言</a:t>
            </a:r>
            <a:endParaRPr lang="en-US" altLang="zh-CN" dirty="0"/>
          </a:p>
          <a:p>
            <a:r>
              <a:rPr lang="en-US" altLang="zh-CN" dirty="0"/>
              <a:t>     Java </a:t>
            </a:r>
            <a:r>
              <a:rPr lang="zh-CN" altLang="en-US" dirty="0"/>
              <a:t>语言</a:t>
            </a:r>
            <a:endParaRPr lang="en-US" altLang="zh-CN" dirty="0"/>
          </a:p>
          <a:p>
            <a:r>
              <a:rPr lang="en-US" altLang="zh-CN" dirty="0"/>
              <a:t>     Python </a:t>
            </a:r>
            <a:r>
              <a:rPr lang="zh-CN" altLang="en-US" dirty="0"/>
              <a:t>语言</a:t>
            </a:r>
            <a:endParaRPr lang="en-US" altLang="zh-CN" dirty="0"/>
          </a:p>
          <a:p>
            <a:r>
              <a:rPr lang="en-US" altLang="zh-CN" dirty="0"/>
              <a:t>C</a:t>
            </a:r>
            <a:r>
              <a:rPr lang="zh-CN" altLang="en-US" dirty="0"/>
              <a:t>是面向过程的语言，</a:t>
            </a:r>
            <a:r>
              <a:rPr lang="en-US" altLang="zh-CN" dirty="0"/>
              <a:t>C++,</a:t>
            </a:r>
            <a:r>
              <a:rPr lang="en-US" altLang="zh-CN" dirty="0" err="1"/>
              <a:t>Java,Python</a:t>
            </a:r>
            <a:r>
              <a:rPr lang="zh-CN" altLang="en-US" dirty="0"/>
              <a:t>是面向对象的语言</a:t>
            </a:r>
            <a:endParaRPr lang="en-US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8842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浮点数运算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417638"/>
            <a:ext cx="7467600" cy="500442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浮点数运算有误差</a:t>
            </a:r>
            <a:endParaRPr lang="en-US" altLang="zh-CN" dirty="0"/>
          </a:p>
          <a:p>
            <a:r>
              <a:rPr lang="en-US" altLang="zh-CN" dirty="0"/>
              <a:t>&gt;&gt;&gt;2.1-2.0==0.1</a:t>
            </a:r>
          </a:p>
          <a:p>
            <a:pPr marL="36576" indent="0">
              <a:buNone/>
            </a:pPr>
            <a:r>
              <a:rPr lang="en-US" altLang="zh-CN" dirty="0"/>
              <a:t>    False</a:t>
            </a:r>
          </a:p>
          <a:p>
            <a:pPr marL="36576" indent="0">
              <a:buNone/>
            </a:pPr>
            <a:r>
              <a:rPr lang="en-US" altLang="zh-CN" dirty="0"/>
              <a:t>    &gt;&gt;&gt;3.8/0.7</a:t>
            </a:r>
          </a:p>
          <a:p>
            <a:pPr marL="36576" indent="0">
              <a:buNone/>
            </a:pPr>
            <a:r>
              <a:rPr lang="en-US" altLang="zh-CN" dirty="0"/>
              <a:t>    5.428571428571429</a:t>
            </a:r>
          </a:p>
          <a:p>
            <a:pPr marL="36576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浮点数的整除还是浮点数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&gt;&gt;&gt;round(80.23456,2)</a:t>
            </a:r>
          </a:p>
          <a:p>
            <a:pPr marL="36576" indent="0">
              <a:buNone/>
            </a:pPr>
            <a:r>
              <a:rPr lang="en-US" altLang="zh-CN" dirty="0"/>
              <a:t>   80.23</a:t>
            </a:r>
          </a:p>
          <a:p>
            <a:pPr marL="36576" indent="0">
              <a:buNone/>
            </a:pPr>
            <a:r>
              <a:rPr lang="en-US" altLang="zh-CN" dirty="0"/>
              <a:t>   &gt;&gt;&gt; abs(-70.5)</a:t>
            </a:r>
          </a:p>
          <a:p>
            <a:pPr marL="36576" indent="0">
              <a:buNone/>
            </a:pPr>
            <a:r>
              <a:rPr lang="en-US" altLang="zh-CN" dirty="0"/>
              <a:t>   70.5</a:t>
            </a:r>
          </a:p>
          <a:p>
            <a:pPr marL="36576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6265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数学模块</a:t>
            </a:r>
            <a:r>
              <a:rPr lang="en-US" altLang="zh-CN" dirty="0"/>
              <a:t>(math)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7467600" cy="4821864"/>
          </a:xfrm>
        </p:spPr>
        <p:txBody>
          <a:bodyPr/>
          <a:lstStyle/>
          <a:p>
            <a:r>
              <a:rPr lang="en-US" altLang="zh-CN" sz="2400" dirty="0"/>
              <a:t>math</a:t>
            </a:r>
            <a:r>
              <a:rPr lang="zh-CN" altLang="zh-CN" sz="2400" dirty="0"/>
              <a:t>库是一个数学库，包含了很多的数学常数和数学函数</a:t>
            </a:r>
            <a:endParaRPr lang="en-US" altLang="zh-CN" sz="2400" dirty="0"/>
          </a:p>
          <a:p>
            <a:r>
              <a:rPr lang="zh-CN" altLang="zh-CN" sz="2400" dirty="0"/>
              <a:t>要使用</a:t>
            </a:r>
            <a:r>
              <a:rPr lang="en-US" altLang="zh-CN" sz="2400" dirty="0"/>
              <a:t>math</a:t>
            </a:r>
            <a:r>
              <a:rPr lang="zh-CN" altLang="zh-CN" sz="2400" dirty="0"/>
              <a:t>库，先要用</a:t>
            </a:r>
            <a:r>
              <a:rPr lang="en-US" altLang="zh-CN" sz="2400" dirty="0"/>
              <a:t>“import math”</a:t>
            </a:r>
            <a:r>
              <a:rPr lang="zh-CN" altLang="zh-CN" sz="2400" dirty="0"/>
              <a:t>语句引入</a:t>
            </a:r>
            <a:r>
              <a:rPr lang="en-US" altLang="zh-CN" sz="2400" dirty="0"/>
              <a:t>math</a:t>
            </a:r>
            <a:r>
              <a:rPr lang="zh-CN" altLang="zh-CN" sz="2400" dirty="0"/>
              <a:t>库</a:t>
            </a:r>
            <a:endParaRPr lang="en-US" altLang="zh-CN" sz="2400" dirty="0"/>
          </a:p>
          <a:p>
            <a:r>
              <a:rPr lang="en-US" altLang="zh-CN" sz="2400" dirty="0"/>
              <a:t>&gt;&gt;&gt;import math</a:t>
            </a:r>
          </a:p>
          <a:p>
            <a:r>
              <a:rPr lang="en-US" altLang="zh-CN" sz="2400" dirty="0"/>
              <a:t>&gt;&gt;&gt;</a:t>
            </a:r>
            <a:r>
              <a:rPr lang="en-US" altLang="zh-CN" sz="2400" dirty="0" err="1"/>
              <a:t>math.pi</a:t>
            </a:r>
            <a:endParaRPr lang="en-US" altLang="zh-CN" sz="2400" dirty="0"/>
          </a:p>
          <a:p>
            <a:pPr marL="36576" indent="0">
              <a:buNone/>
            </a:pPr>
            <a:r>
              <a:rPr lang="en-US" altLang="zh-CN" sz="2400" dirty="0"/>
              <a:t>   3.141592653589793</a:t>
            </a:r>
          </a:p>
          <a:p>
            <a:pPr marL="36576" indent="0">
              <a:buNone/>
            </a:pPr>
            <a:r>
              <a:rPr lang="en-US" altLang="zh-CN" sz="2400" dirty="0"/>
              <a:t>   &gt;&gt;&gt;</a:t>
            </a:r>
            <a:r>
              <a:rPr lang="en-US" altLang="zh-CN" sz="2400" dirty="0" err="1"/>
              <a:t>math.sqrt</a:t>
            </a:r>
            <a:r>
              <a:rPr lang="en-US" altLang="zh-CN" sz="2400" dirty="0"/>
              <a:t>(9)</a:t>
            </a:r>
            <a:endParaRPr lang="zh-CN" altLang="zh-CN" sz="2400" dirty="0"/>
          </a:p>
          <a:p>
            <a:pPr marL="36576" indent="0">
              <a:buNone/>
            </a:pPr>
            <a:r>
              <a:rPr lang="en-US" altLang="zh-CN" sz="2400" dirty="0"/>
              <a:t>   3.0</a:t>
            </a:r>
          </a:p>
          <a:p>
            <a:pPr marL="36576" indent="0">
              <a:buNone/>
            </a:pPr>
            <a:r>
              <a:rPr lang="en-US" altLang="zh-CN" sz="2400" dirty="0"/>
              <a:t>   &gt;&gt;&gt;</a:t>
            </a:r>
            <a:r>
              <a:rPr lang="en-US" altLang="zh-CN" sz="2400" dirty="0" err="1"/>
              <a:t>dir</a:t>
            </a:r>
            <a:r>
              <a:rPr lang="en-US" altLang="zh-CN" sz="2400" dirty="0"/>
              <a:t>(math)  </a:t>
            </a:r>
            <a:r>
              <a:rPr lang="zh-CN" altLang="en-US" sz="2400" dirty="0"/>
              <a:t>查看</a:t>
            </a:r>
            <a:r>
              <a:rPr lang="en-US" altLang="zh-CN" sz="2400" dirty="0"/>
              <a:t>math</a:t>
            </a:r>
            <a:r>
              <a:rPr lang="zh-CN" altLang="en-US" sz="2400" dirty="0"/>
              <a:t>模块的函数</a:t>
            </a:r>
            <a:endParaRPr lang="en-US" altLang="zh-CN" sz="2400" dirty="0"/>
          </a:p>
          <a:p>
            <a:pPr marL="36576" indent="0">
              <a:buNone/>
            </a:pPr>
            <a:endParaRPr lang="en-US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67060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函数和方法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1"/>
            <a:ext cx="8219256" cy="4525963"/>
          </a:xfrm>
        </p:spPr>
        <p:txBody>
          <a:bodyPr/>
          <a:lstStyle/>
          <a:p>
            <a:r>
              <a:rPr lang="zh-CN" altLang="en-US" dirty="0"/>
              <a:t>方法是与数据对象关联的函数，是在相对应数据对象名字空间中定义的函数</a:t>
            </a:r>
            <a:endParaRPr lang="en-US" altLang="zh-CN" dirty="0"/>
          </a:p>
          <a:p>
            <a:r>
              <a:rPr lang="zh-CN" altLang="en-US" dirty="0"/>
              <a:t>用</a:t>
            </a:r>
            <a:r>
              <a:rPr lang="en-US" altLang="zh-CN" dirty="0"/>
              <a:t>”.”</a:t>
            </a:r>
            <a:r>
              <a:rPr lang="zh-CN" altLang="en-US" dirty="0"/>
              <a:t>记法调用的函数也称方法</a:t>
            </a:r>
            <a:endParaRPr lang="en-US" altLang="zh-CN" dirty="0"/>
          </a:p>
          <a:p>
            <a:r>
              <a:rPr lang="en-US" altLang="zh-CN" dirty="0" err="1"/>
              <a:t>math.cos</a:t>
            </a:r>
            <a:r>
              <a:rPr lang="en-US" altLang="zh-CN" dirty="0"/>
              <a:t>(5)</a:t>
            </a:r>
          </a:p>
          <a:p>
            <a:r>
              <a:rPr lang="en-US" altLang="zh-CN" dirty="0"/>
              <a:t>cos()</a:t>
            </a:r>
            <a:r>
              <a:rPr lang="zh-CN" altLang="en-US" dirty="0"/>
              <a:t>是函数，</a:t>
            </a:r>
            <a:r>
              <a:rPr lang="en-US" altLang="zh-CN" dirty="0"/>
              <a:t>cos()</a:t>
            </a:r>
            <a:r>
              <a:rPr lang="zh-CN" altLang="en-US" dirty="0"/>
              <a:t>也称为</a:t>
            </a:r>
            <a:r>
              <a:rPr lang="en-US" altLang="zh-CN" dirty="0"/>
              <a:t>math</a:t>
            </a:r>
            <a:r>
              <a:rPr lang="zh-CN" altLang="en-US" dirty="0"/>
              <a:t>对象的方法</a:t>
            </a:r>
            <a:endParaRPr lang="en-US" altLang="zh-CN" dirty="0"/>
          </a:p>
          <a:p>
            <a:r>
              <a:rPr lang="zh-CN" altLang="en-US" dirty="0"/>
              <a:t>练习：求</a:t>
            </a:r>
            <a:r>
              <a:rPr lang="en-US" altLang="zh-CN" dirty="0"/>
              <a:t>sin 30</a:t>
            </a:r>
            <a:r>
              <a:rPr lang="zh-CN" altLang="en-US" dirty="0"/>
              <a:t>度的值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25944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143000"/>
          </a:xfrm>
        </p:spPr>
        <p:txBody>
          <a:bodyPr/>
          <a:lstStyle/>
          <a:p>
            <a:r>
              <a:rPr lang="zh-CN" altLang="zh-CN" b="1" dirty="0"/>
              <a:t>字符串</a:t>
            </a:r>
            <a:r>
              <a:rPr lang="zh-CN" altLang="en-US" b="1" dirty="0"/>
              <a:t>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字符串</a:t>
            </a:r>
            <a:r>
              <a:rPr lang="zh-CN" altLang="en-US" dirty="0"/>
              <a:t>常量</a:t>
            </a:r>
            <a:r>
              <a:rPr lang="zh-CN" altLang="zh-CN" dirty="0"/>
              <a:t>是以</a:t>
            </a:r>
            <a:r>
              <a:rPr lang="en-US" altLang="zh-CN" dirty="0"/>
              <a:t>''</a:t>
            </a:r>
            <a:r>
              <a:rPr lang="zh-CN" altLang="zh-CN" dirty="0"/>
              <a:t>或</a:t>
            </a:r>
            <a:r>
              <a:rPr lang="en-US" altLang="zh-CN" dirty="0"/>
              <a:t>""</a:t>
            </a:r>
            <a:r>
              <a:rPr lang="zh-CN" altLang="zh-CN" dirty="0"/>
              <a:t>括起来的任意文本，比如</a:t>
            </a:r>
            <a:r>
              <a:rPr lang="en-US" altLang="zh-CN" dirty="0"/>
              <a:t>'</a:t>
            </a:r>
            <a:r>
              <a:rPr lang="en-US" altLang="zh-CN" dirty="0" err="1"/>
              <a:t>abc</a:t>
            </a:r>
            <a:r>
              <a:rPr lang="en-US" altLang="zh-CN" dirty="0"/>
              <a:t>'</a:t>
            </a:r>
            <a:r>
              <a:rPr lang="zh-CN" altLang="zh-CN" dirty="0"/>
              <a:t>，</a:t>
            </a:r>
            <a:r>
              <a:rPr lang="en-US" altLang="zh-CN" dirty="0"/>
              <a:t>"xyz"</a:t>
            </a:r>
            <a:r>
              <a:rPr lang="zh-CN" altLang="zh-CN" dirty="0"/>
              <a:t>等等。请注意，</a:t>
            </a:r>
            <a:r>
              <a:rPr lang="en-US" altLang="zh-CN" dirty="0"/>
              <a:t>''</a:t>
            </a:r>
            <a:r>
              <a:rPr lang="zh-CN" altLang="zh-CN" dirty="0"/>
              <a:t>或</a:t>
            </a:r>
            <a:r>
              <a:rPr lang="en-US" altLang="zh-CN" dirty="0"/>
              <a:t>""</a:t>
            </a:r>
            <a:r>
              <a:rPr lang="zh-CN" altLang="zh-CN" dirty="0"/>
              <a:t>本身只是一种表示方式，不是字符串的一部分</a:t>
            </a:r>
            <a:endParaRPr lang="en-US" altLang="zh-CN" dirty="0"/>
          </a:p>
          <a:p>
            <a:r>
              <a:rPr lang="zh-CN" altLang="en-US" dirty="0"/>
              <a:t>字符串常量又称字符串字面量</a:t>
            </a:r>
            <a:endParaRPr lang="en-US" altLang="zh-CN" dirty="0"/>
          </a:p>
          <a:p>
            <a:r>
              <a:rPr lang="en-US" altLang="zh-CN" dirty="0"/>
              <a:t>&gt;&gt;&gt;”hello world”</a:t>
            </a:r>
          </a:p>
          <a:p>
            <a:pPr marL="36576" indent="0">
              <a:buNone/>
            </a:pPr>
            <a:r>
              <a:rPr lang="en-US" altLang="zh-CN" dirty="0"/>
              <a:t>   ‘hello world’</a:t>
            </a:r>
          </a:p>
          <a:p>
            <a:pPr marL="36576" indent="0">
              <a:buNone/>
            </a:pPr>
            <a:r>
              <a:rPr lang="en-US" altLang="zh-CN" dirty="0"/>
              <a:t>    &gt;&gt;&gt;””      #</a:t>
            </a:r>
            <a:r>
              <a:rPr lang="zh-CN" altLang="zh-CN" dirty="0"/>
              <a:t>空字符串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‘’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31364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6962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多行字符串常量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1504" y="1555816"/>
            <a:ext cx="8568952" cy="486624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&gt;&gt;&gt;'''hello python</a:t>
            </a:r>
            <a:endParaRPr lang="zh-CN" altLang="zh-CN" dirty="0"/>
          </a:p>
          <a:p>
            <a:r>
              <a:rPr lang="en-US" altLang="zh-CN" dirty="0"/>
              <a:t> </a:t>
            </a:r>
            <a:r>
              <a:rPr lang="zh-CN" altLang="zh-CN" dirty="0"/>
              <a:t>人身苦短</a:t>
            </a:r>
          </a:p>
          <a:p>
            <a:r>
              <a:rPr lang="zh-CN" altLang="zh-CN" dirty="0"/>
              <a:t>我用</a:t>
            </a:r>
            <a:r>
              <a:rPr lang="en-US" altLang="zh-CN" dirty="0"/>
              <a:t>python'''</a:t>
            </a:r>
            <a:endParaRPr lang="zh-CN" altLang="zh-CN" dirty="0"/>
          </a:p>
          <a:p>
            <a:endParaRPr lang="en-US" altLang="zh-CN" dirty="0"/>
          </a:p>
          <a:p>
            <a:r>
              <a:rPr lang="en-US" altLang="zh-CN" dirty="0"/>
              <a:t>&gt;&gt;&gt;'hello python\n	 </a:t>
            </a:r>
            <a:r>
              <a:rPr lang="zh-CN" altLang="zh-CN" dirty="0"/>
              <a:t>人身苦短</a:t>
            </a:r>
            <a:r>
              <a:rPr lang="en-US" altLang="zh-CN" dirty="0"/>
              <a:t>\n </a:t>
            </a:r>
            <a:r>
              <a:rPr lang="zh-CN" altLang="zh-CN" dirty="0"/>
              <a:t>我用</a:t>
            </a:r>
            <a:r>
              <a:rPr lang="en-US" altLang="zh-CN" dirty="0"/>
              <a:t>python‘</a:t>
            </a:r>
          </a:p>
          <a:p>
            <a:r>
              <a:rPr lang="zh-CN" altLang="en-US" dirty="0">
                <a:solidFill>
                  <a:srgbClr val="FFFF00"/>
                </a:solidFill>
              </a:rPr>
              <a:t>可用这种方式表示多行注解</a:t>
            </a:r>
            <a:endParaRPr lang="zh-CN" altLang="zh-CN" dirty="0">
              <a:solidFill>
                <a:srgbClr val="FFFF00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29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转义字符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0DCD127-381F-934A-A2F6-B4E6D27AD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805083"/>
              </p:ext>
            </p:extLst>
          </p:nvPr>
        </p:nvGraphicFramePr>
        <p:xfrm>
          <a:off x="1626700" y="1556792"/>
          <a:ext cx="7696200" cy="48834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7012">
                  <a:extLst>
                    <a:ext uri="{9D8B030D-6E8A-4147-A177-3AD203B41FA5}">
                      <a16:colId xmlns:a16="http://schemas.microsoft.com/office/drawing/2014/main" val="890581189"/>
                    </a:ext>
                  </a:extLst>
                </a:gridCol>
                <a:gridCol w="5819188">
                  <a:extLst>
                    <a:ext uri="{9D8B030D-6E8A-4147-A177-3AD203B41FA5}">
                      <a16:colId xmlns:a16="http://schemas.microsoft.com/office/drawing/2014/main" val="1536277524"/>
                    </a:ext>
                  </a:extLst>
                </a:gridCol>
              </a:tblGrid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effectLst/>
                        </a:rPr>
                        <a:t>转义字符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>
                          <a:effectLst/>
                        </a:rPr>
                        <a:t>描述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460123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\\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\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5262928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\'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’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38770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\”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”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9265172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\a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响铃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316519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\b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退格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(Backspace)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004820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换行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2853474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横向制表符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0461517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回车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755638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换页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3742673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</a:t>
                      </a:r>
                      <a:r>
                        <a:rPr lang="en-US" sz="1800" dirty="0" err="1">
                          <a:effectLst/>
                        </a:rPr>
                        <a:t>ooo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最多三位八进制数，例如：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\12</a:t>
                      </a: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代表换行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932313"/>
                  </a:ext>
                </a:extLst>
              </a:tr>
              <a:tr h="406957"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en-US" sz="1800" dirty="0">
                          <a:effectLst/>
                        </a:rPr>
                        <a:t>\</a:t>
                      </a:r>
                      <a:r>
                        <a:rPr lang="en-US" sz="1800" dirty="0" err="1">
                          <a:effectLst/>
                        </a:rPr>
                        <a:t>xyy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5"/>
                        </a:lnSpc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两位十六进制数，例如：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\x0a</a:t>
                      </a: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代表换行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791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452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E9AE8-8F67-4EB2-A2F9-08F1CCC9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转义字符举例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63DD8F-7279-4954-AA02-DB16901B6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ts val="1200"/>
              </a:lnSpc>
            </a:pPr>
            <a:endParaRPr lang="en-US" altLang="zh-CN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&gt;&gt;&gt;”\12”         #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八进制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lnSpc>
                <a:spcPts val="1200"/>
              </a:lnSpc>
              <a:buNone/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‘\n’</a:t>
            </a:r>
          </a:p>
          <a:p>
            <a:pPr>
              <a:lnSpc>
                <a:spcPts val="12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&gt;&gt;&gt;”\x0a”        #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十六进制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lnSpc>
                <a:spcPts val="1200"/>
              </a:lnSpc>
              <a:buNone/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‘\n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&gt;&gt;&gt;”\141”        #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八进制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lnSpc>
                <a:spcPts val="1200"/>
              </a:lnSpc>
              <a:buNone/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&gt;&gt;&gt; print("\\")</a:t>
            </a:r>
          </a:p>
          <a:p>
            <a:pPr>
              <a:lnSpc>
                <a:spcPts val="12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\</a:t>
            </a:r>
          </a:p>
          <a:p>
            <a:pPr>
              <a:lnSpc>
                <a:spcPts val="12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&gt;&gt;&gt; "\""</a:t>
            </a:r>
          </a:p>
          <a:p>
            <a:pPr>
              <a:lnSpc>
                <a:spcPts val="12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12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'"'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48022B-E474-4CA2-9BED-C34BC1BA5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E91938D-088E-473C-AA35-62129CFBB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3891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1"/>
          <p:cNvSpPr>
            <a:spLocks noGrp="1"/>
          </p:cNvSpPr>
          <p:nvPr>
            <p:ph type="title"/>
          </p:nvPr>
        </p:nvSpPr>
        <p:spPr>
          <a:xfrm>
            <a:off x="1883588" y="34149"/>
            <a:ext cx="6419056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CN" altLang="en-US" dirty="0"/>
              <a:t>字符串运算符：</a:t>
            </a:r>
            <a:r>
              <a:rPr lang="en-US" altLang="zh-CN" dirty="0"/>
              <a:t>+</a:t>
            </a:r>
            <a:r>
              <a:rPr lang="zh-CN" altLang="en-US" dirty="0"/>
              <a:t>，*</a:t>
            </a:r>
          </a:p>
        </p:txBody>
      </p:sp>
      <p:sp>
        <p:nvSpPr>
          <p:cNvPr id="89090" name="内容占位符 2"/>
          <p:cNvSpPr>
            <a:spLocks noGrp="1"/>
          </p:cNvSpPr>
          <p:nvPr>
            <p:ph idx="1"/>
          </p:nvPr>
        </p:nvSpPr>
        <p:spPr>
          <a:xfrm>
            <a:off x="1981201" y="980728"/>
            <a:ext cx="8507413" cy="532859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altLang="zh-CN" dirty="0"/>
              <a:t>&gt;&gt;&gt;"</a:t>
            </a:r>
            <a:r>
              <a:rPr lang="zh-CN" altLang="zh-CN" dirty="0"/>
              <a:t>人生苦短</a:t>
            </a:r>
            <a:r>
              <a:rPr lang="en-US" altLang="zh-CN" dirty="0"/>
              <a:t>"+"  </a:t>
            </a:r>
            <a:r>
              <a:rPr lang="zh-CN" altLang="zh-CN" dirty="0"/>
              <a:t>我用</a:t>
            </a:r>
            <a:r>
              <a:rPr lang="en-US" altLang="zh-CN" dirty="0"/>
              <a:t>Python“</a:t>
            </a:r>
          </a:p>
          <a:p>
            <a:pPr marL="36576" indent="0">
              <a:buNone/>
              <a:defRPr/>
            </a:pPr>
            <a:r>
              <a:rPr lang="en-US" altLang="zh-CN" dirty="0"/>
              <a:t>   ‘</a:t>
            </a:r>
            <a:r>
              <a:rPr lang="zh-CN" altLang="zh-CN" dirty="0"/>
              <a:t>人生苦短</a:t>
            </a:r>
            <a:r>
              <a:rPr lang="en-US" altLang="zh-CN" dirty="0"/>
              <a:t>  </a:t>
            </a:r>
            <a:r>
              <a:rPr lang="zh-CN" altLang="zh-CN" dirty="0"/>
              <a:t>我用</a:t>
            </a:r>
            <a:r>
              <a:rPr lang="en-US" altLang="zh-CN" dirty="0"/>
              <a:t>Python’</a:t>
            </a:r>
          </a:p>
          <a:p>
            <a:pPr>
              <a:defRPr/>
            </a:pPr>
            <a:r>
              <a:rPr lang="en-US" altLang="zh-CN" dirty="0"/>
              <a:t>&gt;&gt;&gt;‘2’*3</a:t>
            </a:r>
          </a:p>
          <a:p>
            <a:pPr marL="36576" indent="0">
              <a:buNone/>
              <a:defRPr/>
            </a:pPr>
            <a:r>
              <a:rPr lang="en-US" altLang="zh-CN" dirty="0"/>
              <a:t>   ‘222’</a:t>
            </a:r>
          </a:p>
          <a:p>
            <a:pPr>
              <a:defRPr/>
            </a:pPr>
            <a:r>
              <a:rPr lang="en-US" altLang="zh-CN" dirty="0"/>
              <a:t>type </a:t>
            </a:r>
            <a:r>
              <a:rPr lang="zh-CN" altLang="zh-CN" dirty="0"/>
              <a:t>函数是一个内置的函数，调用它就能知道想要查询对象的类型信息</a:t>
            </a:r>
            <a:endParaRPr lang="en-US" altLang="zh-CN" dirty="0"/>
          </a:p>
          <a:p>
            <a:pPr>
              <a:defRPr/>
            </a:pPr>
            <a:r>
              <a:rPr lang="en-US" altLang="zh-CN" dirty="0"/>
              <a:t>&gt;&gt;&gt;type(1)</a:t>
            </a:r>
          </a:p>
          <a:p>
            <a:pPr marL="36576" indent="0">
              <a:buNone/>
              <a:defRPr/>
            </a:pPr>
            <a:r>
              <a:rPr lang="en-US" altLang="zh-CN" dirty="0"/>
              <a:t>   &lt;class ‘</a:t>
            </a:r>
            <a:r>
              <a:rPr lang="en-US" altLang="zh-CN" dirty="0" err="1"/>
              <a:t>int</a:t>
            </a:r>
            <a:r>
              <a:rPr lang="en-US" altLang="zh-CN" dirty="0"/>
              <a:t>’&gt;</a:t>
            </a:r>
          </a:p>
          <a:p>
            <a:pPr>
              <a:defRPr/>
            </a:pPr>
            <a:r>
              <a:rPr lang="en-US" altLang="zh-CN" dirty="0"/>
              <a:t>&gt;&gt;&gt;type(“python”)</a:t>
            </a:r>
          </a:p>
          <a:p>
            <a:pPr marL="36576" indent="0">
              <a:buNone/>
              <a:defRPr/>
            </a:pPr>
            <a:r>
              <a:rPr lang="en-US" altLang="zh-CN" dirty="0"/>
              <a:t>   &lt;class ‘</a:t>
            </a:r>
            <a:r>
              <a:rPr lang="en-US" altLang="zh-CN" dirty="0" err="1"/>
              <a:t>str</a:t>
            </a:r>
            <a:r>
              <a:rPr lang="en-US" altLang="zh-CN" dirty="0"/>
              <a:t>’&gt;</a:t>
            </a:r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37F85A-D60B-4C4B-AE71-9E446321B153}" type="slidenum">
              <a:rPr lang="zh-CN" altLang="en-US"/>
              <a:pPr>
                <a:defRPr/>
              </a:pPr>
              <a:t>37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Data and Computation</a:t>
            </a:r>
          </a:p>
        </p:txBody>
      </p:sp>
      <p:sp>
        <p:nvSpPr>
          <p:cNvPr id="6" name="AutoShape 4" descr="data:image/jpeg;base64,/9j/4AAQSkZJRgABAQAAAQABAAD/2wBDABcXFxcXFxcXFxcXFxkZGRkZGRkZGRkZGRkZGRkZGRkZGRkZGRkZGRkZGRkZGRkZGRkZGRkZGRkZGRkZGRkZGRn/wQARCAEsAYwDACIAAREAAhEA/8QAmwABAAMBAQEAAAAAAAAAAAAAAAIDBAEFBgEBAQEBAQAAAAAAAAAAAAAAAAECAwQQAAIABAMEBQkEBgcIAQUBAAECAAMREgQhIhMxMkJBUVJhYgUjcXKBgpGSohQzobJDscLS4vAkU2NzwdHhFUSDk6PD8fI0NUVkhLPjEQEAAgIDAQEBAAMAAAAAAAAAAREhQTFRYRJxIgJigf/aAAwDAAABEQIRAD8A92EIR6GSEIQCEIQCEIQCEIQCEIQCEIQCEIQCEIz4r/483MioAyJG9gMiIK0QjyxMmbTYtMsmS5M9S59MrZTfeH1RxqoGlMjo77Nrdszy5nnVVtfGl11rRB6sI8uZLdNgsoNKe+Y9u0aZfbKPS8cZ/tFttzq+JXRtGl/7rw/w9qA9WEYJ0hPs50shWtPOzDzdqqxPEIJeFdEu3rztd94Oat2r1oDZCPNDNhmfLZ3ItiXvO1X23dvnWOy8TOm0VRLR/PXbT+yYct/i1dmH0PRhHlvPf+lSuHROe6v9iumX+1+WJjEzUKSW2d8wSbX1WrfdxfJph9D0YR5/2mdQ5S/NrOaZk2rYtbp9aJDFO02ipVNossi1qi5Qb7+DSSNPZhcDdCMk2dMSY9AmzlrLY77mvcqQM7dI1c0VfaZrl7V0+eQNY+iy7Vdwvdb7sLHoQjzFxUxElKwDuUkvU3apdlZrc2alY6cXNtdwJdstVmkZ3Ojubbc1z2a3XWtq0wselCPMnz5wUTLclxdiJL4mVBN4q9/LG+UxeWjEqxZQ2itufp6IbFkIQioQhCAQhCAQhCAQhCAQhCAQhCAQhCAQhCAQhCAQhCAQhCARmOJXIKkxyXmpRQu+UaNvdVpGmPNMh7lZpbuu2xT+bcK1s1tHPL/NEm1ahiZZaUpuVphZQGFCGSlVbqOfqxNZyPNmSVqXlqrN2dVaCvXl+Kxh+zziAQthUzXlKWuKMTJZFZuks6Nc2q1TzRdhpMxJrzXUKZktbs+e+Y1vuhl1QubFq4mUyO+rQ4lsKC64uJYNK7mJ4uzHRiFZgoV7SzJtKApcCQV33b9N1tvijI+Gm2oUAuZlE1cs0E/aq1etRX4xMy5m0DLJMp9rqmJMGyeX4lBud2Gm3Z8Wq6FyNCYhZjLar2tWyZQWNQVNDW75lWLG2baGK6uWsY0lTNrLZZRkam2tswbJ1oeFQeNjqu2a2xKbIZmmOqi/aSGVsrrUZbv55oZoXlJDuzUls9hlt2rOy0VSxhazAioLLLnqLe0uqu5Ty9qMpws06RKVbVnXPf8Af3OGty1ahxXcLcMGw8xmZxJ2abSW+zXZXFVlW9N0qqnVa3zRB6LGVclzJdyZ6t3L15RW8nDhWZ1VVvM1syBeRaWy6aaYxfZpqlLZXQnGZTIKTWa1slZLRw7KPTUlhUrbmwoe4kA+9S6KKAZC4cvTzNm06Tp4unVEneU8l9qrbOmraC2KwjjDpJ2QmeatZbqLkOHtavDFH2acysEAlS7lZJUwmYpolM6PkL6Nbc265oZFtuDVE0rbiLLe0/MsSaThaiU0pdzTPDvVWrnzc3aij7NiKSGul6BI02tpsbVbri3EyHmujrns1JsytmMHlkI3cw+qILAMPOuW1dLPpNOWspm37qfTASsLY6hZVmm/MdHDnXlytjKJEy4tshL89OnbWq6pbXaO1VvltitcO7ojCTYuylKQjJdMa+6/dZp5dpbqa2A9JZcq0WqtllmXZ/iiBTDB77ZZeWLsqFgEyrSu9aFbm4Y5hw6KEdLc3aot4S+V1mi9hqa3TGKXKaZfbKC0xGKba5alrMWztaj2tNsXWIHoKZM1btLbQL1etbv5YiUwwe8iWHa4VJAJJyag6+VuaMbydhLvostpcqTZ4pyXacv6zg9sHwszRam0exas2zKl77nvVxcBXUuz1RM9DYFw9q6VUUeSt9OGvDv3NbHJi4biZUYyEut5lVRcNNfljNsJikFpKzvvtJK2pfO2gbPoYcTLqXTEGw893djLFSuIWq2BSHUhKc53C65uLhW3hZ6GyY0tJYmbJ3UFp2gLpyuL5uufzQWdKlolymQGcIiNbcWdhuCFsqtEnRvs7S+YyWT3ikcnS2eUirvWZJb5Zi3fhFzyLXmJLtvbjYJ70dvTVqXTxZjT6eqKp6F9kQt1k1W6KhaEEivpHwjzpkh1lP5pUslTEdrh59mdc+1RuJmbVdphcj1dolt1627rrhaD1ViO1S9kJpYiuWNAtrFgM6+ExhMh79p9nFm0VthcuqksrtKVsrXlblF3FEVw01aXS1ZbZHm7uy81tn/w71tu0wueh6RdAAS6gNuNwAPoPTHblIrUU3VqKVrSnxjx5qCUr7VJeuXP2ctnUbK5yQFrpN3Ns7mVtK6Y0S5ZM5EB0BJc6aleGaqhVBHRdk9vaW7mhc3Q9KEIRQhCEEIQhAIQhAIQhAIQhAIQhBSEIQCEIQQhCEFIQhAIQhBCEIQCFf564RVNlCaF1PLZTcroRcMj1hl1CvLDOlZpWKOyJcFmSS04nLOjTP3I6mJtaaJtbRMmBW5QERWtNOmlzL2qNEmwkoqFDTEAl7M2tQsuZo2WeZLe2EzDBlsXhebtZhJ1dHDlzcLauGJkJ82auFadKVVfZ30mV06eoDevZa2KcRiXlMfOIlktXCFdU7PV08vh4Y3TEWZLeXna62xXMw6TCLme0U0V0N+H5bbuaAzDEzL5vDbSdbchs812X/SXfpPpi7DTXmK99aqQNSGW1GUNmnRvtVuakDhJZJuLsuq2XUWpcNVtBdVvEzRZKkiXcbnmM1tzuRcba9QVaL6vTCL2Jh0LmXet9K2VF3tXipEZzWSZpUgMstmG7Kimn4xZQVrQV6+mKZuHWa1xaYuko1hADoTUo1Q2W/htbOGaHFng10nKasnf4A138MVS8SBLW9TfbLb+82vV338XzRacMm02lz8QewHRfS27d1eKI/ZxtJG6yQptPPd8FWxeL1oDuIeYjSLQljTUV7uLfy8v7sZziXWdnMl/eNL2NpuVQpKzC1btXattt4Y3PLWZbdXS6uKZal3eyKmw0t3vcu3FoZtOoZ9F27xWrywzeBjXFTihvdZecqsx5ZXZq4Yk2k5pVQqu2nPVGzDTGmy7mYMVd0uUUVgrEBgOi4U+qI/Zlo3nZ1zBVvu1KoJou60j1la6LpctZSBF3ZnPNixNSSetjWEXeRZCEIoQIrkRWEIBCEIDhANKgGmedDQ9YhQCpoKnf1n0x2EAhCEEIQhBSEIQCEIQQhCEAhCEAjLizOEktJJuTUbaBiozIFRbXd2dMWNPlo1rEg7hkTU5ZCmrpEVHF4fcS1pqvA1u5SRu8YW3iiTVUqLTGnYWU8tpitMt1JaH/nwxzC4lp7BAPu0UzS9AxmMAaKo6Fzuu8K9qEpZe0mSGmM+WhGY2qhtyz1XqdV3Ly2xiw7Az5bLLszmrNbfW1mCEgG7UktmZm5rWt5om4HtwjgIO41/GOxpCKTtHWcqm1gSEborapFct1dLRazBQWYgAZkncIpkBqPMavnGZguWlQaL7WADN6fDE2qKu7zErVUaXfTLiUi5Xy3qW5bY0EVpmcs+qvpjNMDLcyDOWyzaCpJVq7VadJa1mXxFY1A1z9sICEIRRw1pkaHd6IrmMyAMBcq8Q5qGmY9WvDEzQsB1au7pAr+PwiUByopWuX85xVtWPDJmMu8NWWAR6C90d2S7uTI7PKwU7qbvDwxbDIp2jsuiU127XRVB7yLm39lY6izSrbRxcwA83UKm/NSdROY1N1cMWwh+jE7TpC33Gct1tlq3+7wr610U4eZi1283FEWIPu+YNQNkoLLTlVrmZovxUh5qjZuQVVxaSwV60IrQ9xX2xkk4cvdMuZnRV2erTdThzuXTxKzarW5ozmxpmNizPkrRZcpwQXQhqNQsaghW3aVt5uK6N0ZgGm4fiuelwNLNVf1qRF6sGVWG5gGHRkRWLAlFTO11kul2Vx7CmtD3nsr80GvZrVNq8zZXeqv7zRNVVBRRTp7yesnpMUSHpr/jCEIBCEIBCEICtyylCDpJCsPWIAI9U8vfFkUz1d5Z2ZteqsMhysDTPTVoql7SqspLLW1quTu8LjQVPKrNE2Jz2aW8lwzWmYst1AqpV8gxyyKvbq7JaNEQdb0ZakVBFRvB6CPzeyIynuWjGrpomdGsAV9jVDe2GxbCEIoQhCCEIR5WOmYhHtE1ZaMt8s2MWEyVns6g2+c4tXFS22JMq9N7ipt4siOgEg1oT1Nw+2KgcQc6S0p0Ztc3cRbYKes3h7UpLl5Up2BBZFYg5EEgVqIti+jNLMyYXLO62zWFAABQKotqRmFNWVl640wOWZirbIaBPOE5aKEDvJrbSGBbCIqWNbkKekjMdeUSgEIQghCEICqYuVyorPkMwKkV6/wCd0VSxc1Hw6otKhqLQnpFOIZU5eiNUZsXO2Eh2AqxoiDdVmyH67vZEntUZuElTRU+bmLdbMl1DaumPFwmCGNM2dtWlS1mMibI0ZredvW5ezHsvh2mYVcPtSptQX0DNpoacvze9HmvKxXk0/wBGmpMlz5i6Jo/StGZ54GjCGbJxUzBzX21stZsqb+k38LR6lG6COnI/5jd8rR5sjDTpc5p8+ZLbETtNQDbLlqOBM7SW7TRttmy81czVodDWhvdyu+ZoohPbJF5r0anFzfNTxRpBB3EH0ZxUFsVmNNo2ZOZ1E0Va9S1C/VHTLWqL2aHouy/ePFFyJMVRXegyBYnpNo6eaCAKiKNwVR7AIFe80pSmVO/Pi3aeKOKHVVU0e0KLtxagoTTo+aLsWQiAcdTL6w/lfqjpYUqCOrf+FYAudT1k/hlEoAUAEIBCEIIRwmgJ6qmOxFuE99B17yB/jBUWUtLZOtCvxXpjzZM+fh3lyMTJrtJlgnJwsxAOfXcPloyx60Y8ZIE4STX7uavRpN3m881y1XcUT0MRtZNZqOqy1Iul2jzjMQv69Vyxbh5gmylYKV4ltPEtpoK+sKN7Y6XDSnamahgV6mXoy9EU4NFRWsus0qlxJqFBBcHVXaHVxdldMNjUObLpp6chEoiu4nvb9dB+AESihCEIIQhCCkIQghFGx2dTJYqa3MGqyvX06veXh8UXxB0DqUJYBsjaaGnSKwVmmTVdJLKWu2irs1cDWKm12ozUW33oswrXSrrSuuZWvM151e9EZ0mXsdK27IBkK0uWzMfq4W0tzRpG78a9ffEzY7CEIox42e8mURLU7RwwU9AbIAUo1XYsLV9aLcOk2XKRZ0wzZlKsxA39Qpvt7URnYfazcPNDUMliw37jS7dvuAt1dbRpiZuwiDosxWRhUMCD10PVE4RQilg7tRZgVFoGoKuW3kVJtTLwtvjs2YyFFRNo7mlKgBV5nY9S5fFYrUte6obmZg8x6aE0qtoFbi9Fut5a6ongmZK0btEcT1mfTW2K7JqA3O00UPBbLZcuhQLXi0ylPFc3vN+HCoiCC2cyqxstzXPQ2Vu88wua2AnJYslTta1I86FDdHQgtpFsIRQhCEEIQhAIzuEnuZboJktN9eHadm3rX6YtdiFoCAzaVruuP6+lvZBECKFHpJ626Se9oKqQyZF0q9ZaqRajNuqBw3ng9XhjLjTfO8nouq7EbTuKoh6eHTxR6UeXPlr/ALQwVtV0z30nwW/zbEG+YWUq2mlQprxaiBUHV8sdM2UtbpiLTLMgZ9XpiLyRMUq0yZQ5ZEA/qgFmS10BH7vu/wB5a+7DIlUOy2tVRryzBrUDPhpzeyBIExa8ykA57wa29nxfNFeHBtetR5x9JpcufDlp3al8MWTRoOaqV1qzcKsvX3drw3Q1YshEJbMyKzLaxFab/QfeGq3vjk19mhalc1G+nEwXPu5mi6sWRCiMTwkjfShINOn2RASmY1muXG+wAKg/aPvNHdkoNUJl9Gm2h7yCN8QTCgbiw6N5I+B3Qo3Q3xH+Vvf8Yzl50oa0M4Z0dLbjU6QyafVuX1tMUzcXiFU7PBzL6E6ytiqOsg/TxfNC42NpLdm7Mbj+OcC4FLgwrluJG+gzEVo05kVvNm5VbmWtRXPip9UVTZk1bVaUW1j7o1rRfdbj8NtsLGq5csxn15V+McJDW0IIqD1g5VEVLiZdQHDyruEzRs1Zuyvfn2Vi61d9q137hWvXASjhAYUIqI4VXq/X/PRC3qLfGv70UFVVFqqAM8hkM98dAAFAMh0dFIrNwdFDGhDE7q5Up0d9sdZXtNJh3b7V+P7UT8GaXjZLzVkqw3W7m+87F1LOCNseUMEizb5uVsxZweWra2A3PxUCnVb36WXhj0BOlEAhxQ0AbcpJ3C7hhF7FsIQioxzZpM1pInbFtmrpwFmYmZUUcNUUWNMti8uWzDNkViPSATGXGTcPLS6asqZM5JbW3Nn0V1eKOyJ090BfCsi8trLW3oqr22RNq2QitJl9QVKOtCyGhIqMjkWUjfq7miyKEIQgjhFQR1g/qiKAhEBNSFUddaCJxVKraVPK7qPVuNv0Ww2q2EIQCEIQCM/2lKmqThaSpOxmW+moG7xRoime5SWSvEaKKbxXeR3qKt7ITYpUia7Wk0YBmcZNs8gqDmTaam5WWLBNAXzUpmXcloAU5d/R420xACbLUJKtZ6XttP1ZdkcPqxJdpJVAzK4LANQEFS53g9Iqeyu/s6YgiZeJJL7brYS1UD3bibTlpuZW7URkrNScqswoyPNZBTj83xtXWeLVpWNsUzJdaulqzRQqxFa0rpPdmV8NboC0EGtCDTI9ND1H4x2M2FAsZgGFzFiGWmr9v1u6NMUIQhBCOMQoLHcBX0UGcdijEEiXaBW9kQjcSrMA4HfZdBSWHc7WZT+yXsr4vGw4uzw+KL4groclNKZW7mFOteIROAR53/3T/wDV/wC5Hox58r/6ji/BJkJ+1EHoRB3CDdc2dFGZJ/wHiicUKCcQ7ZWqiqe9iT+Cj80UTloVBLGrtRmPRdQCg7loIjOVmVQoZhcpZVKhmUZgVcqtK0u8N0XQhqhXKdpiXMtrVZSK14XKmh6d0cnCsqYOtGX2kUAHfWIK6y3mI7IuraLnTS9fxvujkydKV5dXy1UtNdWVvt7PiiC9QQqgmtABnmSQOkxKKhNQ76rvFSCFPvcP1RMMrcLL8YuBKG+EIBFVKzq9lPZrbf8ARFsZ1cKZjFX4zmqs/CLeQM38UB3EYdcQqqWZCjK6MtLlZc/1xCWZyTbZ0zaKwASkoKt1CTnVmB+mLxMQ8wG/JtLCm+oNrCKMS62Iyut4mJZuOpjb4smDeH1omORqhCEUVPUTJJG4lkPoKFgR7U/GLYqmGjSMstoandSsuYB8xIX2xbDcioTpTMFExLjXTXVl9XiibKrAqwBBypvrFcwSlQKyXDKiqjO30Bm0x2WCqG66lWIDVLBegGpZom8jmyCVtdpaUNRkQPECeA/Tn2orrNy2Ts/fMVbLfpf80RJmzNWzNOJEJ09GqZxNWupUlrEkxF6qBLmbQgaGVpdvz9Fezc3hhgZ/scxp5mzZq2g31QWO3XqrcgoAultVsawXHAwmpXMVFy+q3DX1oqnyZ06W2q08iS209HGzpr+W31olLYyQFmrLSvNLutLU5st7cva/NB13Nw2SnaZKQaDT75l5Ly2xNHbaNLcrWilcipbIlqVLVt8PvRxnlzOQzadn/BqqtfVa5YxTZs2W6NZNAUghbTNa1mUE1TTpS7mZlqvai8D1IRVLnSpqqyOrXd4/msTDLnqXvziiUVIaPMU9LB1HhKqCfnDRbEHUsMjRhmp6j1HubmgJxltnLirgC0mYgU51tdd1Qdyb9S8THVFgmPzSZnumWVPeKzFanrKsSWYjG26j5mxqBsum3iplEFkIpaeiuUIauQrSqiorvji4iU9LW3sE7rur/wBYtwL4qaUrTBMarFaBByqesDpPrdUWxXNmLKW5q9OQ6aA/4dqGNiMs6p395+wvwix1vVlPSCIrkKyywXHnHJd8+b4L0aYuiaFcpw6ipF4CiYtalWpmD7axF5yqWRdUwW+b9bh9ni5YoxNGNspm2+WSM3/Us4E5bm+qOMJqSkEtLZ08qsx6l9npqzFjqNoBVeW63TC54F2HDUm3W12m5aWjSvD/ABfKsaIiihFCjo/Hv7y0SihCEIIRRXaTRQ6JdSTTJpmYAB6bea3mi+KpOSW04GZPTaxAPw+q6CplValVBpu3VHo6ohYy0sfKuYmVYEdxrcD6zNFcxTMmqm0moNmzebIAOYGokM2rltZeaJiSLtTbRKZI4DUbrBP85xAE2mTKa51s84tRTq1dI4l6Yx4Ng+K8oTKj7yUnyS43IqgsVAA4aUovWSOu483dGDAIrjFOyg34qdq5t46tWmHQ9IkKCx3DOKCrSyswKWJuE1VyJBzDUrmVyXtWxJpbU0Od68epcj831RK5xxJ8h/HO35YbHVdX4Tn0gghvaDqicUOVYi19nMztrUXUoTkRmI7Wf0JKpmPvGJr0H7vd4fqhYm7KiliteEUABY1OQA6czFEwyWUPbLfPpCcvp6b7V9aLJcorQzG2szPURu9ReFB9XiivZEzy6tRAV003uAe+3s3aYZF6LairlkBwgBa06AN0dKK2ZVSRnmASIlCKK9mOhnX0M36jcv0xxlmihlzB3iYoYU7rNm1fWui2EMCstMGZVWXM1DEMN+4EWn5lhKAEtKdV3xzJPe0Jv3bDtCz5tMWAAAAbt3UAImwjDjwux4VzZQeAVW7h1jjblt1XRujFMwo+0S8Sq3WB7kJJuY7mWptBXP4wnjA0iWlKW09GW/py6YbJehpg3fpHP5y0JcxZgqpOWRBBDKeog7osi4oZnUh5S3tZdcS5rqUixa03se00aYg/L66/vROGxUaLNqxGtAq1pvUkkDvao+EcmFiyS1Nt1xLUrVQOFTw382q7Tdpi0qrCjAMN+eYjMA0pxctZS3WW3FlWg4l8PKy8umINIFAB6B8I4yq41D+evLV8sdBDCoII313iOxRUZbU83Nf/APp+f+GIiYxWYtqmbLFCoItLEVU78g3ZbVF8YjLabOm5NKW1UvA1Pb9P0xJ8E1OImE3LsFU0ytZnzGdKMoFLl9b6q7cQdla0y2l01XdLvVXQy7+LVbyxZszJBmtOc2jOpYrXVU213Vp6tsVS5QmXbPETdLNxcu/3fp7MQUtgpdb5ZmySzGqVQXV7NQyeLh+WIHCO0uYlVaZSgyEnZq2QbIMswfm1RuKGXLNXZ/OpSrN21077vq1Rc1omITvYMg6ieKh9gP1QqBnlSl2SGS4MxUVQ9WsLKtNS14G5lX81sXypm0ByKuhtdcuL2Fsm4ljNsdpNmTZb7PVZVV4std3b1xdLkWzWnPQuwVarcAQOkg7ujTqtpxaosWNEQZFfiHtFQw9BGof6waYi5FhU5Bd7E9yjUYyzsTNUjZYdn1Lqa5f8OXi1MsMbF0wFQpVFY1oarVioUk+KrUC+2OSlJGuVLQ6eFQNVP2fzR5P2nE/amlKn2ieVVpeqkiXKYcW7m9bh5o1pjMQsz7PipKyZswNsHBulMwHCTxVqREGwJV2Vpsxsl01t/IOaONLll0W3Nas3qsrLxcWqII52oJUgkCVMFVNrA1Q5aiJlx+K8NsXKKzZrHfoQdygFv1sYo7LOgL2NB90b6+jVGUTExrBZe12aO10xSUW5dw8efhtiycpqU6J9qHuyN/8A0/d0xpVQoooEBVJkS5ClZa0rmxObMetj0mJTUMxCqsUblfLS3t/nOLIRcUK5YmAETWVjU2sAc16Lh2/V0xZCEBwkDeQOjPKpjsQeWsy27oJ9ukxmWUJU372Yxa5qdQAtqc9y3fl4bYk2NRORpvocss4jKWyWi92fe3f3sYzpIVluWbMz6T6RUZW9P64wri8W7z5WEw6vsprqZkx9O/hpCx6q1Mx26AAlMqkjUT+IX2RNjap/nf0R5+CxLzJuIkz0EmdVZmzry2qty/8AtG5zQoTwhsz1ZEAnu/hgJKtqgdQzPST0k97GrRh8l6sIH/rJk5/R51v8o1zmtkzWrSktzXpGkxR5PW3B4f8Au1P+MNjZCEIog9NK0BuYZejMn+fDFMwzJZOxlKy0BoABVqmuY7qfHm5bhm53aRb0dO/0R5r43EzpjpgZCzElNY82Y2m7wxBuDzglStW1ZAd2muf7UQR554pKpUM2/m3gd+em6KpGJbE7SRNTYYiUVZkrcu8MGqORubVGlJYlXNbcznVaAK/ju96HsCozMQHUWXIRQmlGuJAyody/vRrisTUqVNykUJDKRSu7PhO7laJBlbhYGnUa09PVAdBBqAQaZHu9Mdy64yPIALPe+o8vp3b+tvlipcOr6dtN5iGzWpvN243aSbbW+qFyNczfLXxXUrThr/DHQ7dMpx0ZFSP1xyg2o8Ev8x/gi2L6IGYOp/kbr9DQEyWedfj/AD3xOEMjOqss924lmqurLTZy+hq8XajRGWagWsxprKu6i5ULmWtTTfaQPi0VpKWabhNmG2n4gd93L+aJ4NMxtcvSzcT6adVvh7cSv8LfD/WKRtBiBfaU2ZEtvaCwYei21u6NMBAuBmVf5WP4AN1xzar1TP8AlTP3I68yXL45iJ06mAr8Yyv5RwUv/eJfuVf8kLjsdLbOYjS7wkx7WltLYLc1ddSFz5bbrW9aNkeY+PRwNlh8TNIZWAEphW1gd5tzUal92Kx5QxTlll4CYtp/SFv+2jfmiWPXiq47a3lWXn61345fzqjzhM8oPzy5G/8A3bETP2I4mHnTZjbTG4nhXglfZ+14IfQ9JmF5R7bLLtW45/sjijBjMSmHk2YVpW2muspdS6Wbm92Ot5Nw18szNrOa79LNdtyt320rE5vk3DPKKS5ayX5JicS5wGSb5NeXKecmLn7dVvZmfS9sTkYmVMkSZm1lo7WXy9p+kV1u49XBAyPKk1dhNmyFl0saaldoy/xR58zyekud/RgHlrk+3UtK2mem8BfzcVsQfRSDo8NzsviVmMSmXWG2vu0u39/TSPmqYdG87LxGAbtSnmFHz92zw6Y07Cawuk4yfN9cy5qbuZdSUXxN6qw+sD0JZEyZMlKQttrcRLWe4d9eJmmM0XfZz1y/WaXe/wBbtwx5gXGYdvNzZE+ayC7zL32+4eaJHys8pP6ThmTLQyMHS7s/2cBCY64DygZjXTUnSVvs1TJdp4rYkcQvlHF4ZJCts8Odu7uKerbF/k/WrT7pc2dOo0x7xpz0y1ADMAo5Wt1RDHX4adh8bbpQ7KdYP0TdqCtuIycFaBrcq/3soCvXvjrS5gLM2J2YalQqoFBpTIvc26OTaPrVhqlXL7jbTT+1bBpmGl3NQMyipa26n/E4U95li4RGYivs9m20tdXbzmuy1uH1vqi5MQjzDKAatt3wNGU8yPLOlla2MYw5xDiYsxpSIZtrS3XVteLwxfh8M8gJ5xWza82G5lqbUuL7pfvRRshCEUIQhBCIMivQstaVHsO8ROEFRVVUUVQo6gKD4R4crEr5MmT5GIV7HmNOlTFF1yt+7/PLHvRSANu11brNHqMRdTlrVbonQ83BzGxuMm4xVtkpLEhKgXMwa4/z6seuQGBHWDHln+iY8Nuk4yinw4gbj3bQfVHqwGLFOy4PFbrklTPatumvs+qLsMP6PI/upf5Yx+VhXBzPEUT5pix6K0Kgg1FAe4ikNiUIRCZW0+Ki/HKvu8UUEGnvYlj7e/py0+rHiycT/swzZGJSZbtXmSpqLcsxW/dj3QKZD0QiV0PDlri8ViJuOw5XDrYsuVtZYO1QHu1IG7Xuxq+0Y+V97gxN8UiYPyPHpRVNmrLU9rlTK79fzNAYpflLC3Ms1mkPU6ZqMv1UjaplTqOplzPELW/HoiBVmRZWyU0tBMwXIFpvHbLZ6bl5rm7WGZgMLnNmtLkf2kq+T/3ImRvxE2RJllsQ6omW+vs3aq+rGbD4rC4iYww05bznYyMGp00rbXddp96PIw/2Z/KMvz74mVa2y239d0xs8qKi/ZthamK2y7Kzit5ju/NEueR6oExWZtDXUrmV3CgoKNl70daYUUsykD0j2U76/rjxnwnlh/8AfV/J+RIqbydiVW6YsqeaqPOTpx9mbqvzRbHtvi8NL458pd/OIznyphM9m0yc3ZlSpjf4Rjl4bESuDC4L/lzGi8TMeummEX3J26FibYybM0y/J8+Zu+8slL9cYpuPm4ZtmVwuGY2i2+ZOZR0VEsWi0H3o2CZ5Q7eB6el/84q8lLKaTMaYFbEbWZt76XXXRM3yI0xeIkjELjpTBTd5mSuntG6YbtKRpHk9W+9xOKm+maV/JbGbDKn2vygmH+7sXh+72tvL+1HqJMdlVhL3jtf6b1MWBnTybgkP3CsfGWmfnjUkqVL4JctOjSv+ULpn9WPn/wBIi00qNSqu/wDSLFwLGYKCzGgH/iK1IebcqnJCt5DC7MdfZ7X8UYpvlDC/dNNVWO8obwoFCDVN55bf5aX+0pX6GTiZ/qSm6oXFjXPxEnDrfOmLLX2/+3yxll43D4hlbDzA7DS0s1RipO+j21tIu5t7RhR9v5UX7VK2XmP6PLm28Xx9aJ+UVVZ+C+zWLitrpy5ac9OiIPUAms9zBFFukZswJOfZX5W0+9EpjTER3qhtVmpQ50Fab+6Mew8o82Nlf8PD/wCsDhMTQ3eUJ3uy5af4Rc9DbSZTJpfXwk+3jjGsiZKfSiOPvNplcszwq/a5uKK0wAdE2mKxb6V/S29HoiweTMJ2Zr+vOm/vrEFjKLbZzy5crm11ab67OFWlOK266PNmSsHKmTHw2LXCzLeSYuzb3I9BfJuBX/dpfVzRknjC4aY2mWiKisktJUt7pt3Db4tOmIMeHmYjyhN+ztiAqKu0mzJOlpnh93sxdMw/2LGYJ9pMny5kxpdk3Vs2YcsJWExl/wBsltKw81tOyYcSb/Oct/qrGiXKmzMRLn46dI81VpMmWebt/wA80QaZvk/DzGvRWkTP6ySdm1e/ljz8YcdIlbB5suemIZZKzLfOLHtCYp3XH0K3+UeN5TxUmYv2ZVZ596bPO22Z/PFdbGpqhGd5K2GGLSsRN2kpGbUfNsvNReTKNeHlGbhZcxaecVGtYXdPj06dXCsZnTylO2eEnTZVswedeXTabP6V1eHij2pctZUtJaCiooUDfQCJERfAzg4ldIlpaAAOEc7Ddf2LX+mBfF1PmkpqtzX3a1PNzLqti+bL2i23FdStUb8sx+MJaFLqtdcR0U5VXrbsxodQuRrADVO78DE4QihCEIIQhCARRN0Mk2hyIln1XYVJ9UgN80XxVOFygVHGpoTS6jBra+z8ITwqrGYf7Th3l8/HLbszFzX8dPtjmCxH2jDqzfeL5ub4Zi8UaFcMbc1bPSR6Pdp6rNHmn+iY8Nuk4zI9lcQNx7toPqiC3ylnJlL28TJWnaF1SB8OWNaVRjLO7Mod9R0r6V/KYx40XT/J6f8A5O0/5SNG5wSumly6lrlq6j3Nww3MicVMwvXJtALZCurh/VdFcx5jbLYsql7/ALwV4V+bS+ni+aK5LNJ83NGshWFpLbQk0bN7c7zdbyq0BqDodzCu+m4/A6onGGfjJErTiLVFOGqu93qJq9WPOY4vG6sPKnSUromPNeUgWvFZxOfph9dD1zPLOySlDW8cxqiWrdndrNOz80Y3xeFlEorNiJzPcyyRexYEdI0gLw23cMVy/JbABZ095qVJ2NWlyszq3G57vFG2XLSU4SXIRAqlvN/T2WrS7iuiDPd5RxHCsvBSyN7ecm59OWn5omnk6RW+eXxUztTiW+mNm0XqZfWVu+M5mypeoYyX2fOurr6ONWr713agITcPKmq8mdJLJdfKZAdN3qcFr3aezHMJgMHIbayQXfcHdizLvBoDuPLA+U8IvFMDNUiksNMrlluG5vzaYqOLVizSMFi9plr2ey+p4fzyPVitxVpQ6L7j6FUkfXbHnLM8rE/cYZR/aubv+mbfDwxFpflEzNWIRbU/QygWW7o84fDFvHA9eK2my045iLv4mjzfsi8WIxWM6/OPs5f0cA8LcMXDA4CUAxkq5bIF6zGdt+VS1T6sBJ/KGCT9Ojep5yPMxAweKe+Xg8ZMfty02X549hRLk1JkS5SDnW3IdN1AtPqWNAIIy3H2gxKmeR4suTPVNnI8ny5Xim4g/wDbiSyfKCvb9plYdJlW83L2i311fedP0x7MQcKVtcAq1FocwamgBHpMPn0eacKtvnvKM9/+Isv8kWS/J+BYX7Pa+KYzu3tv6fdjcstErYirdmaACp6zESrISyaqtVky6qVU9fraYtCnYysOweXKRUpa9q8Ori/ejUCKVqKZRXdN3mWtOpW1fiFX1tUUojtVHZarayyyodUU3BakW1OXu05oDPisO+KAWZJVlULq5w2q+0grQcMVYXBfZdaSFMzIXObm39Ze1Muyrao1vhyqg7d1RR1eD07q8vagMOzoh27cr7jq3dZu/nwxBtFenf8AGHQYolSzKFXmXE0rvC52gAVPXyx12mM1koqoFQ7MpahNKAUdc6V7XLFEpZBRKEcK/qiyM64dZYGyOybpZQtH9cUt3+q0YJmJxMx2k4V5cxlrtJqobJXvXte68tvvQsa8TixJIlSl22IfglL+Z+wixRJwC3Gfim22Ic9dEl+BM+XtRZgsNLlIJtFmTZmpp3E7XDtH8q2rFv2VaC09N3Xq+MQceQAxaWooQa9LXA1FpN1Lq6m5VGniiK4U2Wls9PEA3DThbj0nSuqKkRWYUnupmNduIuoq+PdQaW9aNKSGWYXLnwjPh76nfDfA86Zt8Xi2wbTjLlyUV5hl1Vpt3D7IzTMDKwWJwzL5yXNZpXnOKW1ONf3Y9HFYWbtfteFmLLnWa9p93M9aPLvxM+ck3EzVWZh5iqklErx6vabF83xLEnoe5hpIl7RrbWdt1SVtQabK8jdnlaNUZThy2raMhrdu3VpX8f1xS0pUbObMrmvrOyqF59623dnijWR6EIyLIcipmEEmvSSF6BvyP7UaEWxQtS1OkxcicIQghCEIBCEIBUDp/wAzEJio6lXpafwPWD0GIzJQmUqSKXDLpBFDFIkqgCXTG3NnRgCrMbjXTzW+qF7MSbVYJIVQEd9PCXJmU6M6m4huZbooxMsYmRNlNpmJrVvEtbXz/eji4ZHQNKmvaWYk1zoWqQO9Tp9Ut2op8poUwMyxm0U/5bNqT1Oz4Yma4GJfKMmdO8nvNe0yxN21eFXtt6rdX0x7zTZSJtHmIqUreWW3u6YyKmC+xjKVsNmOzut/Pzdq6PGwXks4uSk6dPmhakIm+iqcuO5ae7wxMxgei2ORpo+ySpmJ4tXBKV6U43FtKcUQmibM/wDmY2RhU/q5LLf87xOV5OkzGuadPnS0JVQ83S2Wrdatlez80bEwGDl8OHlellDt9d2cP6kefLm+SpH3YM5+1Y85296NX22ZTzWAxXvqsqN4VV4VX4f5RKNUPOD+U/6jCyv7yY/7ERXD45yzPjBLNbfNSV6O9+8x6cRQEKK78yabqnM07oVnMjAPJqfpsRip/rzdMTGAwMoE7CV3tMF+fv3RuigDasHqdmtbV7TV4m7uyvvQ/wCCMmQktdCmXm2XdX3ottbomH3hX91vqiyEWoFJZw9t0vhuNag76DLVlkfhHRtA7MVUghVFGqcqnpC9f4RIKtzHIk06AaUG6OGWnQLek2Fkr6bCtYmQLVFGltTduVgfYC0QUSg1wRlPqtQV30FLQW5rYmy0U6mGRPEej0xMVoK76D4wEDMl7mZVrlr01yPbt6Ighlq2h02bjIX83h5fWi4gHeAfxjPPlMxlNLEusti5DDiFpFtQMrq/+0MjTFczco8a/gbv1RXLMmaD5sBlNGR1AZWOftzF1y9UdZLDLsrxcN7W8LessNC+EVln/qy3qsv437OF7f1Uz/p/vxRZESDmVtvpvI/1Voje39VM6emX1f3kdvFQGVl30rToFd4LQEVZZks3jtKw67SVr2qRGVdmFFspaWXBrjl4zurpVbeGM8uk6+b9nfZzLbKsvW2vj83dHZLss2bh1BpLCuqzGNyqw4Qw2i0X5og1vLWYLX1Z3dI/x5f4o4BLkoc7UGpmdu/mZzGedPbDy9pNaSvzcXZXtxkEnFY62ZiLZcneuG1ec/vv3ICZed5Q+5LScL/XfpJv934I3y5UrDywktRLRRX/ANv4o4FnCijYovcrfgKrGdzMmOyLMV7DrW1pcvdudr2v93T2ogsUuGuRfMmulqBrjnclTbY3ZbruixWmzACAiKRvqXb9lfqaM7I0z9KZjCnCF2KtQdYmcPEvNGnZt/WzKdXm1/IixRIIgt0rVQADQVAG6nV7sTiATxP83+Uc2adK3evrp890PwQnbJ1sebs7uzM2bHduzzjyxIXCNMmtWZKvlMuiZteIUuoFU23aV4fDHs2r2V+EeVi12m0T7RLc2tMlyDUAqaA3MHWtputVeu3VEkeuCDmNxz9MQMtGJJRSTkagEkRnwaukkSpjMxSnHS+014qFlrSNca0OAAAACgGXcBHYQgEIQghCEIBCEIBEWRW4hXo9I6j1iJQgrgAXIAAb8shFOIlrNkzEcVWn5dUXxwioI66w1Q8oeScGx2i3FWo4QtWVU58Ity96NjuZSiWqqTS0JLNpUUpUZMqBYtk/dquWmq/KTFEwuk8vKAZbAZ65lqbkKUHHS7S1qtGa6GiUpWWi5cIiyKUZGrsmGnk5f9PdiwMD6erp/wDEaEoQhAQckKaCp3DoqxyH64mBQAegRBqkoB2qn0DP9dInAVTmKpReJiqL3FjSvuireyJqoVQo3KAOs0EVITMmOxGiWbE72GTv+yvoaL4ehCEcJoCTuFTARTczdbt+u3q8MTiuUay0PWqt1bxX/GLIaEJlbGpvpT2nIGJxFlDAqdx9IIPQQRFQE5CdW2Sm5rVdT3UCqR6zL70Ni+EUrOUkBwZbEVAegJzpln10+KxbUVpUV306aQwIPKV86srdtDRvj1etFExnVUVkZis2VqWhB84u8m2hYcUa4qmCti9cxT8vnP2bYgbWgueW8sZVLWkDvNhagiwEMKqQR1jMGO7/ANUUOolnaIKZreKaStd/pXiu7MXIvjJiJTOyhGdXfQXVqBJeZYgVXNuHTzW3cMaDMQIZlws7VYzylM7z027UW2aZpZLrp8V7c0SehpVQqqo5Rb+EedPxSSsQQqtNmmWJcuWlCSxaprnkOG57e0rcMJ8+5/s2EUzZ2dz3vspOfPnv8Mck+T1Rn86+103zeZv55YkzPECyRhXZxicYRMncsv8ARSMuRfzRvJCirEUjKJMxOnaivM8xX3+mysceSjWTJstTqt2fEqqx6uEmupuyvDFEjcyma7uqtbbLltyk+i6sw9m3swKils6ZLVKfdrp+bO5x6v1Ra0uUAWaWhC1bNQaU9PojNIRpqCbYsnVeiW/myVtXZ4lgNCTFK+bRre5QtadVbcoGaVoXlOi5C4mWVFeujtlEpblrlYUZCVI6CN4YdzCLKA5GAhtJfbX4iJxygGQAp+EUP5gXSxcCR5rrYkDR1drs+rFyLXdZaM7VtX+fbHliRiJmJWcirKSlpd5csTLPi1X7L6bY32TJk0NMVRLUVVK3EvXibJeEcurfGiJyIIioCFG+hJNSxNKVJOoxOEIqEIQgEIQgEIQgEIQgEIRwioIO4gj4wHf/ADCIqoRVUblAUddAKCJQVWgIabuza4UFN6jf1nLiji/ezPVl1+qDhlO0QXdpOlgK8PU/5oidLbUEWOF2nsBtcflb3YngTwwUOhteqKDvUguBRh1Znhti0qG3jv6iD3HoiuZSbJew1qrWndqG7fuzEWgggEbiAfSDDYiLl8Qz9b0U4THbh6N2/I5xKEUVjOZWtQqfix6/diVyitTT40+MCqmhpn8DHQABQf5wFNZcuZxU2gJI3rcpFW7i13vUi0OvaX4iOOgcdTDNWyuU9Y+ERUhrkYLetAw6CCMjTqb95YmxbFc2mzYHpFvVxZf4x3Zp1fAkfq0xzZjtOMweImtD33ZerbFyLIQhAIQhARKqaXKDSu8A0rFf2eTX7tQd9erOukjv1aeuLoQwKdhK7Jb0s5P6/wAscMpqiyZkputcXLubvVvdZovjhIofQfZlAcUkqrZVIB+I6IlFMuXL2aebTgXl9EcmmRJQzJpCIveQPQADmfCsQUYlFEyRptlvMO2NaLaq7TVmq6vFFLTpuOJl4VjLkZrMxNOLwyP34zTJczFvImTV2GFM5VWUzNtZ2TcWeX7se2qqihVW1VAAHVTdEzNiuRIl4dNnKW0fUzdpustHZf6Ru1Mb6aS/4otiuUarXrZz9REaxwLIhMUsjDcaZHqbr+MThAZZTfaUWay0Q8KGvXzV7+FY1RRJYnaLxWPar9pad3Z4IviRwK3lhs+F+hxxVofwz4W0xxHJJRhR1Ck9CsDUBlzbJiDp5Ytiieyy0M5q+b7+Lw+9F9FrustS7m1RvO+kUygzuZ7BluAVJbUqgBNW7jMFty90U4XDtaJk9mmu1HCzM9lmd1edRpZo3RM8yEIQihCEIIQhCAQhCAQhCAQhCAQhCAQhCCqldjNmSyhCqFIfoYtWop4aD4xFALpsriTfnnS+tUP5l8Jtjk9N01br5dNxbNa7sunmjsiWZat5zah2LhqC6h6CQdcTNjPJU4dJ+ozZinh7TWj5NpdqW5tXDFuFJsZGa612Iyo1jcOni1auKJsFWej7rkaX6Wul2rEpgKkTVrVaXACtyVzFOkrxL70BbCII6TBcjBhuyzoYnFCEIQQiqZLD6gbZi1tcbx3d4bmVv4othBUUJZVYihKqSOokRKKQTK0uapuV6ZAVOTHotFLW0rEne20LmznT/jXuUQFkIoY4lW0pKmLQ53NLYNnlQiZXo1XLEpU6XNrYwYrQMOlSa5HqORgLYQhBCEIQCBAIoRUHKm8ERgxWLeXMTDYeVtcRMBahqFRRzOerfGWZjcdJZZU7Dyr5xskzEc7L34n1CtL4pMIHlMGeYG8zLFS8xW4acWS8F3hjkrCzJzriMbS/9HI/RSv/APSO4LD2XzpzbbEFmVpuXDXk5UHq+9HoRKGVBtZrTGrbLYpKUjTcvFMz6a6F7KxqjIVWTNGXm5papoNM0kEbtwmauLmtjk+bIVZgYhQBQvlapIFATxVbw8MUbIgjXL7W/NFCYlZi+blu1FU8o3jcAXVq8vDFBmTLhL2U3ZarlsuZtrd8lvF70B6NRESyqCWIAHSSBSPOQ4vP+hyqU07RkVm9awNTLwrFonNJW7EYaxq5tJAdFXtM3Fp9WFi7D20m2NcNs538N1GpXq5vbGiMRWS8x8Q7N5tVUEO6abbrtBWt13FFiiS1AHm57qzZ4uyrpq/V2YDTGOc21eRLRlZdpdMIYGmyowB9YjhuX6YuMlacU3/nTfjxxFpaIstic5NvnKaraat3QwOqGRohCEUIQhBCEIQCEIQCEIQCEIQCEIQCEIQCEIQCM8yW4DtJexm5aArdnurpq3y3WxohBVLUnSzaSN3QLlZTUVB7JjmHnLiJSzFqK5EEUIYZHL0x0gLORgBrDK2W+g/Z4YiGtntLVeJVcncqjMbvEez1NE2ApKmuzDTMso1DxDK1qaadn3o0RFlDKVPT+vrHevF7Ipkub5kq5pllKTCOvepICqSp7PhhsaIQhFQhCEA35ez0xWkqWhqqgdHTkK1oOoV5V0xZCCkUzBYyzFoNQWZ0BlbIE9ZU22+9F0RZQylWFQcoCUIplswJlvUsKlW7SVyNaW1WtrfNzRdAId0UYjELh5ZcgsaG1aHU3Qu60FvFGKXhp+IcT8S2zqB5tCwZaNlqFuX1cWqJeagQxTNhMauMsMyW8rZTAlL1oeL0RTNnf7UmSZMmXMEpJgmTZkxbaUBoq81WzWPZlypcoURbfxb9pj80QfDo5JJYElWyyGQpSnDRolSCSJcpFRC6qo7bRGbJmzEtXEMlOkDU2W5qW5er4Yp2Mtjs75124Vpy0Na0+qNMuSsokhmNa7zlma5DoC8vpi+UKQ02Uyy5t02Xs2JmWVowpxkG45c2zjNPCziuxwy3UbOZLppt4l5bG7LR6sIUPKwDIFOGeVMScCHmXAamFpuqm7cullX80erHAqgkgCp3npJpTP2UjsIgIHPI+j0whFGYYSQHEy1mIAADMxVQK00k2xeyK62n2dx6KdRWJQhgUqzowlzM7qhJg5qCtGHQ9AeHS1OXhi4iuR9HpjJiZ6SGkmZdbcc1FxutIAoNXMW09mNYNQD10MTwZ5bhZhw7HUq3p3yych6VOn1dXNGiMuIWxpeIC12ZN/a2TAhvavF6ojUDXMemL4EIQgEIQghCEIBCEIBCEIBCEIBCEIBCEIBCEIDFNmmViZRmUElkZA1d0y4b/ZFmILS7JyrfYbWVeJlbs96vbp9aNBAbJgCN+eYjM6smi+1aq0tznawPA1eRuVru0sTKtUYQJ+Hmj9JhvONuF8osaioHIvaXV2osktNVxKm2khLg4qbqHPf2ahfZ4o1Q5ixFWV1DKwZWoQRmpB6QYlGRCmHfY2MqTHLI2+WGbk/s/CvDGuKEIQghCEIBCEIDNiJhk7ObYXW6x6cquRr908vZjTHCAQQRUGoIOYI6jFWyKEGSwQZ1lmpln0AcHuxFZGR/tqK8x3l5zVlsFtDUPDndp4rbfVj0YwTRN2+FbZalmFSyto2bKQd+qvNbb2tUb4dhCEIqI2rW60V66fz0RKEIKQhCCEIQgEIQgEIQgKpssTVp0qVdd41LmK90Ql4hZjtKIZJi8jUBIpmRnmM+KNEUNKAcTpaJtKgM25mShB1Ub1reFmETPMK4xmmcEtOzNRWgKlbTUluIFTRVW2JykMtLK1CmiZktZ0b+leH5YkjhwSMiCVZTvDDr/N6piMuYsy8qQQrsmRrQrQEHqzrDYjMmTVNsuUXPaJUJu3E1uBrTlispiLWdpqy3rcFWrSguXWFbUPVtjXFZeUwcF0YLVXzBC9zdXvQHJEwzZSTCtt4rQZinRnFsUiqon2cS2lhctRAK5UtIDd+qJS5gmIHApW4UNCQVYqRlvzBi/oshCEAhCEEIQhAIQhAIQhAIQhAIQhAI4QGBBFQcuuojsIKyqrHZDZsrS6ayQAF3Fa1ue6g08MaoQgOMqsKMAR1HMRXLYistzrXp6WXof9lvFFsVzFLUZeNTUdAPWp7mH7MPRZCIqwdbh3jvBBoR8REoBCEIIQhCAQhA/wA98FedgkvMzEktrd1S5iaqrHVvt1ctvLHoxXJAEqWFFBappQClRXcNMWQjgIQhBCEIQCEIQCEIQCEIQCEIQCIswVSxr7AT7ABqJiUIKxNJ2rmaqzZbTJYRrnttW7spqv8AejTKlrKRZacKinp6yessdUWQgEeWZhw7S/tKrc7zbnlqzo0tie67zZs4o9SK5spJy2uDSoOR6v8ACILBSmW78KRS8oWWywFZSWl79LZno6G5l5qxcMsvZFTykmG43K1KXqSrb69H7UXQXMUFpQzCvfZWou3dEWxRLlNLmOVYbOYbrKEWNTMjO3UdTRWJ5eeJLJMl2lnDBltdVa3UOOjerbdzRP0a4RUZo2gl2TejVY2z3dvhi2orSue+nTSKEIQghCEIBCEIBCEIBCEIBCEIBCEIBCEIBCEIBCEIBCEIBCEIBCEIBCEIBCEIBCEIBCEIBCEIBCEIBCEIBHDWhtpWh/0rHY4RUEZ7iMt+fUeiA8ba4tZQm3NSyvGjnICZwmXzI3M2luaXwxo+0Tg89lS8UTRMcytlpy+8RfvDqiz/AGfh9PHpupmvNS6gCWpdT9Hb4bW1RZMwsuYzMWZb+ICyjUFBxozDLssva4tUc6/y7V5rYmdsn1v5sFg1dm/GttwpMvDC63zmrsxYmLn1XNbpkxktLMVW0S/7BV5mu85a3ajYcDJ1ZzdQYHWaEEmuR7iVu5uJrmW6JDByFZWtbTUrqbJiRXpuN1q8TMsBpJABPQAT8IyfbZXYmcWz3LxdnjjYQN3sjN9jw/YO/tzP343IiMZLNdMyoYJnYNXVUuq9XE3Stt0cONlUutmbwu5AudaUZ3VPlZol9jw1a7M13ccwneDlryzA+EDgsMTUys63cT5tQgVzztBKr2at2on9f6mEftsroVzwjLZmjGlBS+47xqVWXxRolTVmqWSu/pFOgN9Qa72xScFhj+i3ktxuMzvIAfL3YvSWksFUFATXeT0BRvO5QAqryqFix9Xkw//Z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195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075240" cy="1143000"/>
          </a:xfrm>
        </p:spPr>
        <p:txBody>
          <a:bodyPr>
            <a:normAutofit fontScale="90000"/>
          </a:bodyPr>
          <a:lstStyle/>
          <a:p>
            <a:r>
              <a:rPr lang="zh-CN" altLang="zh-CN" b="1" dirty="0"/>
              <a:t>布尔</a:t>
            </a:r>
            <a:r>
              <a:rPr lang="zh-CN" altLang="en-US" b="1" dirty="0"/>
              <a:t>类型</a:t>
            </a:r>
            <a:r>
              <a:rPr lang="zh-CN" altLang="zh-CN" b="1" dirty="0"/>
              <a:t>和列表</a:t>
            </a:r>
            <a:r>
              <a:rPr lang="zh-CN" altLang="en-US" b="1" dirty="0"/>
              <a:t>类型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布尔类型的</a:t>
            </a:r>
            <a:r>
              <a:rPr lang="zh-CN" altLang="zh-CN" dirty="0"/>
              <a:t>变量只有</a:t>
            </a:r>
            <a:r>
              <a:rPr lang="en-US" altLang="zh-CN" dirty="0"/>
              <a:t>True</a:t>
            </a:r>
            <a:r>
              <a:rPr lang="zh-CN" altLang="zh-CN" dirty="0"/>
              <a:t>、</a:t>
            </a:r>
            <a:r>
              <a:rPr lang="en-US" altLang="zh-CN" dirty="0"/>
              <a:t>False</a:t>
            </a:r>
            <a:r>
              <a:rPr lang="zh-CN" altLang="zh-CN" dirty="0"/>
              <a:t>两种值，要么是</a:t>
            </a:r>
            <a:r>
              <a:rPr lang="en-US" altLang="zh-CN" dirty="0"/>
              <a:t>True</a:t>
            </a:r>
            <a:r>
              <a:rPr lang="zh-CN" altLang="zh-CN" dirty="0"/>
              <a:t>，要么是</a:t>
            </a:r>
            <a:r>
              <a:rPr lang="en-US" altLang="zh-CN" dirty="0"/>
              <a:t>False</a:t>
            </a:r>
            <a:r>
              <a:rPr lang="zh-CN" altLang="zh-CN" dirty="0"/>
              <a:t>（请注意大小写）</a:t>
            </a:r>
            <a:endParaRPr lang="en-US" altLang="zh-CN" dirty="0"/>
          </a:p>
          <a:p>
            <a:r>
              <a:rPr lang="zh-CN" altLang="zh-CN" dirty="0"/>
              <a:t>布尔值</a:t>
            </a:r>
            <a:r>
              <a:rPr lang="zh-CN" altLang="en-US" dirty="0"/>
              <a:t>可</a:t>
            </a:r>
            <a:r>
              <a:rPr lang="zh-CN" altLang="zh-CN" dirty="0"/>
              <a:t>通过逻辑运算符和关系运算符计算出来。关系运算符是</a:t>
            </a:r>
            <a:r>
              <a:rPr lang="en-US" altLang="zh-CN" dirty="0"/>
              <a:t> &lt;</a:t>
            </a:r>
            <a:r>
              <a:rPr lang="zh-CN" altLang="zh-CN" dirty="0"/>
              <a:t>、</a:t>
            </a:r>
            <a:r>
              <a:rPr lang="en-US" altLang="zh-CN" dirty="0"/>
              <a:t> &lt;=</a:t>
            </a:r>
            <a:r>
              <a:rPr lang="zh-CN" altLang="zh-CN" dirty="0"/>
              <a:t>、</a:t>
            </a:r>
            <a:r>
              <a:rPr lang="en-US" altLang="zh-CN" dirty="0"/>
              <a:t> &gt;</a:t>
            </a:r>
            <a:r>
              <a:rPr lang="zh-CN" altLang="zh-CN" dirty="0"/>
              <a:t>、</a:t>
            </a:r>
            <a:r>
              <a:rPr lang="en-US" altLang="zh-CN" dirty="0"/>
              <a:t> &gt;=</a:t>
            </a:r>
            <a:r>
              <a:rPr lang="zh-CN" altLang="zh-CN" dirty="0"/>
              <a:t>、</a:t>
            </a:r>
            <a:r>
              <a:rPr lang="en-US" altLang="zh-CN" dirty="0"/>
              <a:t>==</a:t>
            </a:r>
            <a:r>
              <a:rPr lang="zh-CN" altLang="zh-CN" dirty="0"/>
              <a:t>和！</a:t>
            </a:r>
            <a:r>
              <a:rPr lang="en-US" altLang="zh-CN" dirty="0"/>
              <a:t>=</a:t>
            </a:r>
            <a:r>
              <a:rPr lang="zh-CN" altLang="zh-CN" dirty="0"/>
              <a:t>， 逻辑运算符是</a:t>
            </a:r>
            <a:r>
              <a:rPr lang="en-US" altLang="zh-CN" dirty="0"/>
              <a:t>and</a:t>
            </a:r>
            <a:r>
              <a:rPr lang="zh-CN" altLang="zh-CN" dirty="0"/>
              <a:t>、</a:t>
            </a:r>
            <a:r>
              <a:rPr lang="en-US" altLang="zh-CN" dirty="0"/>
              <a:t>or</a:t>
            </a:r>
            <a:r>
              <a:rPr lang="zh-CN" altLang="zh-CN" dirty="0"/>
              <a:t>和</a:t>
            </a:r>
            <a:r>
              <a:rPr lang="en-US" altLang="zh-CN" dirty="0"/>
              <a:t>not</a:t>
            </a:r>
            <a:r>
              <a:rPr lang="zh-CN" altLang="zh-CN" dirty="0"/>
              <a:t>。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1391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384" y="1951"/>
            <a:ext cx="9956800" cy="1143000"/>
          </a:xfrm>
        </p:spPr>
        <p:txBody>
          <a:bodyPr/>
          <a:lstStyle/>
          <a:p>
            <a:r>
              <a:rPr lang="zh-CN" altLang="zh-CN" dirty="0"/>
              <a:t>关系运算符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FE41AB7F-615A-4738-83D0-5F44B80DA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72" y="1268761"/>
            <a:ext cx="11247040" cy="2088231"/>
          </a:xfrm>
        </p:spPr>
        <p:txBody>
          <a:bodyPr>
            <a:normAutofit fontScale="85000" lnSpcReduction="10000"/>
          </a:bodyPr>
          <a:lstStyle/>
          <a:p>
            <a:pPr marL="495300" indent="0" algn="just">
              <a:lnSpc>
                <a:spcPts val="177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比较法则：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ts val="1770"/>
              </a:lnSpc>
              <a:buFont typeface="+mj-lt"/>
              <a:buAutoNum type="arabicPeriod"/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关系运算符的优先级相同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ts val="1770"/>
              </a:lnSpc>
              <a:buFont typeface="+mj-lt"/>
              <a:buAutoNum type="arabicPeriod"/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两个数字的比较，关系运算符按照数字大小进行比较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ts val="1770"/>
              </a:lnSpc>
              <a:buFont typeface="+mj-lt"/>
              <a:buAutoNum type="arabicPeriod"/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两个字符串比较，关系运算符比较字符串中字符的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Unicode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码值，从左到右一一比较：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lnSpc>
                <a:spcPts val="177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    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首先比较两个字符串的第一个字符，其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Unicode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码值大的字符串大。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PMingLiU" panose="02020500000000000000" pitchFamily="18" charset="-120"/>
            </a:endParaRPr>
          </a:p>
          <a:p>
            <a:pPr marL="0" indent="0" algn="just">
              <a:lnSpc>
                <a:spcPts val="177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若第一个字符相等，则继续比较第二个字符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lnSpc>
                <a:spcPts val="177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    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PMingLiU" panose="02020500000000000000" pitchFamily="18" charset="-120"/>
              </a:rPr>
              <a:t>以此类推，直至出现不同的字符为止或字符串中字符都比较完成。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/>
          </a:p>
        </p:txBody>
      </p:sp>
      <p:pic>
        <p:nvPicPr>
          <p:cNvPr id="11" name="内容占位符 7">
            <a:extLst>
              <a:ext uri="{FF2B5EF4-FFF2-40B4-BE49-F238E27FC236}">
                <a16:creationId xmlns:a16="http://schemas.microsoft.com/office/drawing/2014/main" id="{8682B559-3B30-4CE9-A3B6-FF46B24E6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316411"/>
            <a:ext cx="7776864" cy="308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66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259EA-5075-402C-B08C-68F82B8C6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“</a:t>
            </a:r>
            <a:r>
              <a:rPr lang="en-US" altLang="zh-CN" dirty="0"/>
              <a:t>3+2</a:t>
            </a:r>
            <a:r>
              <a:rPr lang="zh-CN" altLang="en-US" dirty="0"/>
              <a:t>”的各种表示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29A0B3-A89C-4DD2-9E32-CD048F11A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机器语言：</a:t>
            </a:r>
            <a:r>
              <a:rPr lang="en-US" altLang="zh-CN" dirty="0"/>
              <a:t>1101101010011010</a:t>
            </a:r>
          </a:p>
          <a:p>
            <a:r>
              <a:rPr lang="zh-CN" altLang="en-US" dirty="0"/>
              <a:t>汇编语言：</a:t>
            </a:r>
            <a:r>
              <a:rPr lang="en-US" altLang="zh-CN" dirty="0"/>
              <a:t>add 3 2</a:t>
            </a:r>
          </a:p>
          <a:p>
            <a:r>
              <a:rPr lang="zh-CN" altLang="en-US" dirty="0"/>
              <a:t>高级语言</a:t>
            </a:r>
            <a:r>
              <a:rPr lang="en-US" altLang="zh-CN" dirty="0"/>
              <a:t>(Python</a:t>
            </a:r>
            <a:r>
              <a:rPr lang="zh-CN" altLang="en-US" dirty="0"/>
              <a:t>为例）：</a:t>
            </a:r>
            <a:endParaRPr lang="en-US" altLang="zh-CN" dirty="0"/>
          </a:p>
          <a:p>
            <a:r>
              <a:rPr lang="en-US" altLang="zh-CN" dirty="0"/>
              <a:t>       &gt;&gt;&gt;3+2</a:t>
            </a:r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376B95B-8C7C-40B2-A02D-01D6F10D9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C2ECC3E-80BC-4903-A969-E977259B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63160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逻辑运算符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		</a:t>
            </a:r>
          </a:p>
          <a:p>
            <a:endParaRPr lang="zh-CN" altLang="en-US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35561" y="1108618"/>
          <a:ext cx="6624732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244">
                  <a:extLst>
                    <a:ext uri="{9D8B030D-6E8A-4147-A177-3AD203B41FA5}">
                      <a16:colId xmlns:a16="http://schemas.microsoft.com/office/drawing/2014/main" val="1302247901"/>
                    </a:ext>
                  </a:extLst>
                </a:gridCol>
                <a:gridCol w="2208244">
                  <a:extLst>
                    <a:ext uri="{9D8B030D-6E8A-4147-A177-3AD203B41FA5}">
                      <a16:colId xmlns:a16="http://schemas.microsoft.com/office/drawing/2014/main" val="4197410444"/>
                    </a:ext>
                  </a:extLst>
                </a:gridCol>
                <a:gridCol w="2208244">
                  <a:extLst>
                    <a:ext uri="{9D8B030D-6E8A-4147-A177-3AD203B41FA5}">
                      <a16:colId xmlns:a16="http://schemas.microsoft.com/office/drawing/2014/main" val="976143780"/>
                    </a:ext>
                  </a:extLst>
                </a:gridCol>
              </a:tblGrid>
              <a:tr h="629424">
                <a:tc>
                  <a:txBody>
                    <a:bodyPr/>
                    <a:lstStyle/>
                    <a:p>
                      <a:r>
                        <a:rPr lang="zh-CN" altLang="en-US" dirty="0"/>
                        <a:t>逻辑量</a:t>
                      </a:r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逻辑量</a:t>
                      </a:r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结果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008146"/>
                  </a:ext>
                </a:extLst>
              </a:tr>
              <a:tr h="364666"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35944"/>
                  </a:ext>
                </a:extLst>
              </a:tr>
              <a:tr h="364666"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055768"/>
                  </a:ext>
                </a:extLst>
              </a:tr>
              <a:tr h="364666"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128222"/>
                  </a:ext>
                </a:extLst>
              </a:tr>
              <a:tr h="364666"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650332"/>
                  </a:ext>
                </a:extLst>
              </a:tr>
              <a:tr h="364666">
                <a:tc gridSpan="3">
                  <a:txBody>
                    <a:bodyPr/>
                    <a:lstStyle/>
                    <a:p>
                      <a:r>
                        <a:rPr lang="en-US" altLang="zh-CN" dirty="0"/>
                        <a:t>                                     and </a:t>
                      </a:r>
                      <a:r>
                        <a:rPr lang="zh-CN" altLang="en-US" dirty="0"/>
                        <a:t>运算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653826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135560" y="3577500"/>
          <a:ext cx="6624732" cy="2651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244">
                  <a:extLst>
                    <a:ext uri="{9D8B030D-6E8A-4147-A177-3AD203B41FA5}">
                      <a16:colId xmlns:a16="http://schemas.microsoft.com/office/drawing/2014/main" val="2463654029"/>
                    </a:ext>
                  </a:extLst>
                </a:gridCol>
                <a:gridCol w="2208244">
                  <a:extLst>
                    <a:ext uri="{9D8B030D-6E8A-4147-A177-3AD203B41FA5}">
                      <a16:colId xmlns:a16="http://schemas.microsoft.com/office/drawing/2014/main" val="9752783"/>
                    </a:ext>
                  </a:extLst>
                </a:gridCol>
                <a:gridCol w="2208244">
                  <a:extLst>
                    <a:ext uri="{9D8B030D-6E8A-4147-A177-3AD203B41FA5}">
                      <a16:colId xmlns:a16="http://schemas.microsoft.com/office/drawing/2014/main" val="1499341866"/>
                    </a:ext>
                  </a:extLst>
                </a:gridCol>
              </a:tblGrid>
              <a:tr h="687411">
                <a:tc>
                  <a:txBody>
                    <a:bodyPr/>
                    <a:lstStyle/>
                    <a:p>
                      <a:r>
                        <a:rPr lang="zh-CN" altLang="en-US" dirty="0"/>
                        <a:t>逻辑量</a:t>
                      </a:r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逻辑量</a:t>
                      </a:r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结果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44252"/>
                  </a:ext>
                </a:extLst>
              </a:tr>
              <a:tr h="392806"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850549"/>
                  </a:ext>
                </a:extLst>
              </a:tr>
              <a:tr h="392806"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334727"/>
                  </a:ext>
                </a:extLst>
              </a:tr>
              <a:tr h="392806"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822397"/>
                  </a:ext>
                </a:extLst>
              </a:tr>
              <a:tr h="392806"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390913"/>
                  </a:ext>
                </a:extLst>
              </a:tr>
              <a:tr h="392806">
                <a:tc gridSpan="3">
                  <a:txBody>
                    <a:bodyPr/>
                    <a:lstStyle/>
                    <a:p>
                      <a:r>
                        <a:rPr lang="en-US" altLang="zh-CN" dirty="0"/>
                        <a:t>                                     or </a:t>
                      </a:r>
                      <a:r>
                        <a:rPr lang="zh-CN" altLang="en-US" dirty="0"/>
                        <a:t>运算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418449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8760292" y="1108616"/>
          <a:ext cx="1679108" cy="3194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554">
                  <a:extLst>
                    <a:ext uri="{9D8B030D-6E8A-4147-A177-3AD203B41FA5}">
                      <a16:colId xmlns:a16="http://schemas.microsoft.com/office/drawing/2014/main" val="3634596743"/>
                    </a:ext>
                  </a:extLst>
                </a:gridCol>
                <a:gridCol w="839554">
                  <a:extLst>
                    <a:ext uri="{9D8B030D-6E8A-4147-A177-3AD203B41FA5}">
                      <a16:colId xmlns:a16="http://schemas.microsoft.com/office/drawing/2014/main" val="3135935037"/>
                    </a:ext>
                  </a:extLst>
                </a:gridCol>
              </a:tblGrid>
              <a:tr h="760116">
                <a:tc>
                  <a:txBody>
                    <a:bodyPr/>
                    <a:lstStyle/>
                    <a:p>
                      <a:r>
                        <a:rPr lang="zh-CN" altLang="en-US" dirty="0"/>
                        <a:t>逻辑量</a:t>
                      </a:r>
                      <a:endParaRPr lang="en-US" altLang="zh-CN" dirty="0"/>
                    </a:p>
                    <a:p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结果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965293"/>
                  </a:ext>
                </a:extLst>
              </a:tr>
              <a:tr h="760116"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344554"/>
                  </a:ext>
                </a:extLst>
              </a:tr>
              <a:tr h="760116">
                <a:tc>
                  <a:txBody>
                    <a:bodyPr/>
                    <a:lstStyle/>
                    <a:p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499578"/>
                  </a:ext>
                </a:extLst>
              </a:tr>
              <a:tr h="760116">
                <a:tc gridSpan="2">
                  <a:txBody>
                    <a:bodyPr/>
                    <a:lstStyle/>
                    <a:p>
                      <a:r>
                        <a:rPr lang="en-US" altLang="zh-CN" dirty="0"/>
                        <a:t>   not  </a:t>
                      </a:r>
                      <a:r>
                        <a:rPr lang="zh-CN" altLang="en-US" dirty="0"/>
                        <a:t>运算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091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1940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关系运算符实例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&gt;&gt;&gt; 1&lt;3&lt;5                  #</a:t>
            </a:r>
            <a:r>
              <a:rPr lang="zh-CN" altLang="zh-CN" dirty="0"/>
              <a:t>等价于</a:t>
            </a:r>
            <a:r>
              <a:rPr lang="en-US" altLang="zh-CN" dirty="0"/>
              <a:t>1&lt;3 and 3&lt;5</a:t>
            </a:r>
            <a:endParaRPr lang="zh-CN" altLang="zh-CN" dirty="0"/>
          </a:p>
          <a:p>
            <a:r>
              <a:rPr lang="en-US" altLang="zh-CN" dirty="0"/>
              <a:t>True</a:t>
            </a:r>
            <a:endParaRPr lang="zh-CN" altLang="zh-CN" dirty="0"/>
          </a:p>
          <a:p>
            <a:r>
              <a:rPr lang="en-US" altLang="zh-CN" dirty="0"/>
              <a:t>&gt;&gt;&gt; 3&lt;5&gt;2</a:t>
            </a:r>
            <a:endParaRPr lang="zh-CN" altLang="zh-CN" dirty="0"/>
          </a:p>
          <a:p>
            <a:r>
              <a:rPr lang="en-US" altLang="zh-CN" dirty="0"/>
              <a:t>True</a:t>
            </a:r>
            <a:endParaRPr lang="zh-CN" altLang="zh-CN" dirty="0"/>
          </a:p>
          <a:p>
            <a:r>
              <a:rPr lang="en-US" altLang="zh-CN" dirty="0"/>
              <a:t>&gt;&gt;&gt; 1&gt;6&lt;8                 </a:t>
            </a:r>
            <a:endParaRPr lang="zh-CN" altLang="zh-CN" dirty="0"/>
          </a:p>
          <a:p>
            <a:r>
              <a:rPr lang="en-US" altLang="zh-CN" dirty="0"/>
              <a:t>False</a:t>
            </a:r>
            <a:endParaRPr lang="zh-CN" altLang="zh-CN" dirty="0"/>
          </a:p>
          <a:p>
            <a:r>
              <a:rPr lang="en-US" altLang="zh-CN" dirty="0"/>
              <a:t>&gt;&gt;&gt; import math     #</a:t>
            </a:r>
            <a:r>
              <a:rPr lang="en-US" altLang="zh-CN" dirty="0" err="1"/>
              <a:t>sqrt</a:t>
            </a:r>
            <a:r>
              <a:rPr lang="zh-CN" altLang="zh-CN" dirty="0"/>
              <a:t>是</a:t>
            </a:r>
            <a:r>
              <a:rPr lang="en-US" altLang="zh-CN" dirty="0"/>
              <a:t>math </a:t>
            </a:r>
            <a:r>
              <a:rPr lang="zh-CN" altLang="zh-CN" dirty="0"/>
              <a:t>模块下的函数，导入</a:t>
            </a:r>
            <a:r>
              <a:rPr lang="en-US" altLang="zh-CN" dirty="0"/>
              <a:t>math</a:t>
            </a:r>
            <a:r>
              <a:rPr lang="zh-CN" altLang="zh-CN" dirty="0"/>
              <a:t>模块</a:t>
            </a:r>
          </a:p>
          <a:p>
            <a:r>
              <a:rPr lang="en-US" altLang="zh-CN" dirty="0"/>
              <a:t>&gt;&gt;&gt; 1&gt;6&lt;</a:t>
            </a:r>
            <a:r>
              <a:rPr lang="en-US" altLang="zh-CN" dirty="0" err="1"/>
              <a:t>math.sqrt</a:t>
            </a:r>
            <a:r>
              <a:rPr lang="en-US" altLang="zh-CN" dirty="0"/>
              <a:t>(9)</a:t>
            </a:r>
            <a:endParaRPr lang="zh-CN" altLang="zh-CN" dirty="0"/>
          </a:p>
          <a:p>
            <a:r>
              <a:rPr lang="en-US" altLang="zh-CN" dirty="0"/>
              <a:t>False</a:t>
            </a:r>
            <a:endParaRPr lang="zh-CN" altLang="zh-CN" dirty="0"/>
          </a:p>
          <a:p>
            <a:r>
              <a:rPr lang="en-US" altLang="zh-CN" dirty="0"/>
              <a:t>&gt;&gt;&gt; ‘Hello’&gt; ‘world’  #</a:t>
            </a:r>
            <a:r>
              <a:rPr lang="zh-CN" altLang="zh-CN" dirty="0"/>
              <a:t> </a:t>
            </a:r>
            <a:r>
              <a:rPr lang="en-US" altLang="zh-CN" dirty="0" err="1"/>
              <a:t>ascii</a:t>
            </a:r>
            <a:r>
              <a:rPr lang="en-US" altLang="zh-CN" dirty="0"/>
              <a:t>(‘H’) = 72 &lt; </a:t>
            </a:r>
            <a:r>
              <a:rPr lang="en-US" altLang="zh-CN" dirty="0" err="1"/>
              <a:t>ascii</a:t>
            </a:r>
            <a:r>
              <a:rPr lang="en-US" altLang="zh-CN" dirty="0"/>
              <a:t>(‘w’) = 119</a:t>
            </a:r>
            <a:endParaRPr lang="zh-CN" altLang="zh-CN" dirty="0"/>
          </a:p>
          <a:p>
            <a:r>
              <a:rPr lang="en-US" altLang="zh-CN" dirty="0"/>
              <a:t>False</a:t>
            </a:r>
            <a:endParaRPr lang="zh-CN" altLang="zh-CN" dirty="0"/>
          </a:p>
          <a:p>
            <a:r>
              <a:rPr lang="en-US" altLang="zh-CN" dirty="0"/>
              <a:t>&gt;&gt;&gt; ‘Hello’&gt; 3          #</a:t>
            </a:r>
            <a:r>
              <a:rPr lang="zh-CN" altLang="zh-CN" dirty="0"/>
              <a:t>字符串和数字不能比较</a:t>
            </a:r>
          </a:p>
          <a:p>
            <a:r>
              <a:rPr lang="en-US" altLang="zh-CN" dirty="0" err="1"/>
              <a:t>TypeError</a:t>
            </a:r>
            <a:r>
              <a:rPr lang="en-US" altLang="zh-CN" dirty="0"/>
              <a:t>: </a:t>
            </a:r>
            <a:r>
              <a:rPr lang="en-US" altLang="zh-CN" dirty="0" err="1"/>
              <a:t>unorderable</a:t>
            </a:r>
            <a:r>
              <a:rPr lang="en-US" altLang="zh-CN" dirty="0"/>
              <a:t> types: </a:t>
            </a:r>
            <a:r>
              <a:rPr lang="en-US" altLang="zh-CN" dirty="0" err="1"/>
              <a:t>str</a:t>
            </a:r>
            <a:r>
              <a:rPr lang="en-US" altLang="zh-CN" dirty="0"/>
              <a:t>()&gt;</a:t>
            </a:r>
            <a:r>
              <a:rPr lang="en-US" altLang="zh-CN" dirty="0" err="1"/>
              <a:t>int</a:t>
            </a:r>
            <a:r>
              <a:rPr lang="en-US" altLang="zh-CN" dirty="0"/>
              <a:t>()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5856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运算符的优先级和结合性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0916674"/>
              </p:ext>
            </p:extLst>
          </p:nvPr>
        </p:nvGraphicFramePr>
        <p:xfrm>
          <a:off x="695401" y="980728"/>
          <a:ext cx="10175800" cy="5381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7">
                  <a:extLst>
                    <a:ext uri="{9D8B030D-6E8A-4147-A177-3AD203B41FA5}">
                      <a16:colId xmlns:a16="http://schemas.microsoft.com/office/drawing/2014/main" val="427014005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765300438"/>
                    </a:ext>
                  </a:extLst>
                </a:gridCol>
                <a:gridCol w="2641484">
                  <a:extLst>
                    <a:ext uri="{9D8B030D-6E8A-4147-A177-3AD203B41FA5}">
                      <a16:colId xmlns:a16="http://schemas.microsoft.com/office/drawing/2014/main" val="3103440408"/>
                    </a:ext>
                  </a:extLst>
                </a:gridCol>
                <a:gridCol w="1845685">
                  <a:extLst>
                    <a:ext uri="{9D8B030D-6E8A-4147-A177-3AD203B41FA5}">
                      <a16:colId xmlns:a16="http://schemas.microsoft.com/office/drawing/2014/main" val="1338462769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优先级（</a:t>
                      </a:r>
                      <a:r>
                        <a:rPr lang="en-US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</a:t>
                      </a: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最高，</a:t>
                      </a:r>
                      <a:r>
                        <a:rPr lang="en-US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8</a:t>
                      </a: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最低）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运算符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描述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结合性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70942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3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dirty="0">
                          <a:effectLst/>
                        </a:rPr>
                        <a:t>x**y</a:t>
                      </a:r>
                      <a:endParaRPr lang="zh-CN" alt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3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dirty="0">
                          <a:effectLst/>
                        </a:rPr>
                        <a:t>幂</a:t>
                      </a:r>
                      <a:endParaRPr lang="zh-CN" alt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3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r>
                        <a:rPr lang="zh-CN" altLang="zh-CN" sz="3200" dirty="0">
                          <a:effectLst/>
                        </a:rPr>
                        <a:t>从右向左</a:t>
                      </a:r>
                      <a:endParaRPr lang="zh-CN" alt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689669"/>
                  </a:ext>
                </a:extLst>
              </a:tr>
              <a:tr h="506793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3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+x,-x</a:t>
                      </a:r>
                      <a:endParaRPr lang="zh-CN" alt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3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3200" dirty="0">
                          <a:effectLst/>
                        </a:rPr>
                        <a:t>正，负</a:t>
                      </a:r>
                      <a:endParaRPr lang="zh-CN" alt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80714545"/>
                  </a:ext>
                </a:extLst>
              </a:tr>
              <a:tr h="404082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3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x*y, x/y, </a:t>
                      </a:r>
                      <a:r>
                        <a:rPr lang="en-US" altLang="zh-CN" sz="3200" dirty="0">
                          <a:effectLst/>
                        </a:rPr>
                        <a:t>x//</a:t>
                      </a:r>
                      <a:r>
                        <a:rPr lang="en-US" altLang="zh-CN" sz="3200" dirty="0" err="1">
                          <a:effectLst/>
                        </a:rPr>
                        <a:t>y,</a:t>
                      </a:r>
                      <a:r>
                        <a:rPr lang="en-US" sz="3200" dirty="0" err="1">
                          <a:effectLst/>
                        </a:rPr>
                        <a:t>x%y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乘，除，取模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738746"/>
                  </a:ext>
                </a:extLst>
              </a:tr>
              <a:tr h="506793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4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</a:rPr>
                        <a:t>x+y</a:t>
                      </a:r>
                      <a:r>
                        <a:rPr lang="en-US" sz="3200" dirty="0">
                          <a:effectLst/>
                        </a:rPr>
                        <a:t>, x-y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加，减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079597"/>
                  </a:ext>
                </a:extLst>
              </a:tr>
              <a:tr h="996202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5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x&lt;y, x&lt;=y, x==y, x!=y, x&gt;=y, x&gt;y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比较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9846361"/>
                  </a:ext>
                </a:extLst>
              </a:tr>
              <a:tr h="498101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6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not x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逻辑否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52017852"/>
                  </a:ext>
                </a:extLst>
              </a:tr>
              <a:tr h="506793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7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 and 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逻辑与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16899300"/>
                  </a:ext>
                </a:extLst>
              </a:tr>
              <a:tr h="506793"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8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 or 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逻辑或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394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从左向右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63608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3209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优先级和结合性</a:t>
            </a:r>
            <a:r>
              <a:rPr lang="zh-CN" altLang="en-US" dirty="0"/>
              <a:t>实例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&gt;&gt;&gt; 3+5 * 4  #</a:t>
            </a:r>
            <a:r>
              <a:rPr lang="zh-CN" altLang="zh-CN" dirty="0"/>
              <a:t>先乘后加</a:t>
            </a:r>
          </a:p>
          <a:p>
            <a:r>
              <a:rPr lang="en-US" altLang="zh-CN" dirty="0"/>
              <a:t>23</a:t>
            </a:r>
            <a:endParaRPr lang="zh-CN" altLang="zh-CN" dirty="0"/>
          </a:p>
          <a:p>
            <a:r>
              <a:rPr lang="en-US" altLang="zh-CN" dirty="0"/>
              <a:t>&gt;&gt;&gt; 5 * 3/2  #</a:t>
            </a:r>
            <a:r>
              <a:rPr lang="zh-CN" altLang="zh-CN" dirty="0"/>
              <a:t>从左向右</a:t>
            </a:r>
          </a:p>
          <a:p>
            <a:r>
              <a:rPr lang="en-US" altLang="zh-CN" dirty="0"/>
              <a:t>7.5</a:t>
            </a:r>
            <a:endParaRPr lang="zh-CN" altLang="zh-CN" dirty="0"/>
          </a:p>
          <a:p>
            <a:r>
              <a:rPr lang="en-US" altLang="zh-CN" dirty="0"/>
              <a:t>&gt;&gt;&gt; -2**3**2  #</a:t>
            </a:r>
            <a:r>
              <a:rPr lang="zh-CN" altLang="zh-CN" dirty="0"/>
              <a:t>从右向左</a:t>
            </a:r>
          </a:p>
          <a:p>
            <a:r>
              <a:rPr lang="en-US" altLang="zh-CN"/>
              <a:t>-512</a:t>
            </a:r>
            <a:endParaRPr lang="zh-CN" altLang="zh-CN" dirty="0"/>
          </a:p>
          <a:p>
            <a:r>
              <a:rPr lang="en-US" altLang="zh-CN" dirty="0"/>
              <a:t>&gt;&gt;&gt; 3&lt;5 or a&gt;3 #</a:t>
            </a:r>
            <a:r>
              <a:rPr lang="zh-CN" altLang="zh-CN" dirty="0"/>
              <a:t>从左向右</a:t>
            </a:r>
          </a:p>
          <a:p>
            <a:r>
              <a:rPr lang="en-US" altLang="zh-CN" dirty="0"/>
              <a:t>True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80946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DD01CB-BE17-174E-AE71-1C30516A7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6C2454-4A46-614A-ADBE-2C26F3974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Python</a:t>
            </a:r>
            <a:r>
              <a:rPr kumimoji="1" lang="zh-CN" altLang="en-US" dirty="0"/>
              <a:t>入门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A2A104-D7DA-1947-A903-DC3C37D01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548242-49E9-F448-B263-A5AD799F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49008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列表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103024" cy="4525963"/>
          </a:xfrm>
        </p:spPr>
        <p:txBody>
          <a:bodyPr/>
          <a:lstStyle/>
          <a:p>
            <a:r>
              <a:rPr lang="zh-CN" altLang="zh-CN" dirty="0"/>
              <a:t>列表可以由零个或多个元素组成，元素之间用逗号分开，整个列表被方括号所包裹</a:t>
            </a:r>
            <a:endParaRPr lang="en-US" altLang="zh-CN" dirty="0"/>
          </a:p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empty_list</a:t>
            </a:r>
            <a:r>
              <a:rPr lang="en-US" altLang="zh-CN" dirty="0"/>
              <a:t> = [ ]  #</a:t>
            </a:r>
            <a:r>
              <a:rPr lang="zh-CN" altLang="zh-CN" dirty="0"/>
              <a:t>空列列表</a:t>
            </a:r>
          </a:p>
          <a:p>
            <a:pPr lvl="0"/>
            <a:r>
              <a:rPr lang="en-US" altLang="zh-CN" dirty="0"/>
              <a:t>&gt;&gt;&gt;weekdays = ['Monday', 'Tuesday',  \</a:t>
            </a:r>
          </a:p>
          <a:p>
            <a:pPr marL="36576" indent="0">
              <a:buNone/>
            </a:pPr>
            <a:r>
              <a:rPr lang="en-US" altLang="zh-CN" dirty="0"/>
              <a:t>    'Wednesday', 'Thursday', 'Friday']</a:t>
            </a:r>
          </a:p>
          <a:p>
            <a:pPr lvl="0"/>
            <a:r>
              <a:rPr lang="en-US" altLang="zh-CN" dirty="0"/>
              <a:t>&gt;&gt;&gt;weekdays[2]  #</a:t>
            </a:r>
            <a:r>
              <a:rPr lang="zh-CN" altLang="en-US" dirty="0"/>
              <a:t>下标从</a:t>
            </a:r>
            <a:r>
              <a:rPr lang="en-US" altLang="zh-CN" dirty="0"/>
              <a:t>0</a:t>
            </a:r>
            <a:r>
              <a:rPr lang="zh-CN" altLang="en-US" dirty="0"/>
              <a:t>开始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'Wednesday'</a:t>
            </a: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9745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列表</a:t>
            </a:r>
            <a:r>
              <a:rPr lang="zh-CN" altLang="en-US" dirty="0"/>
              <a:t>运算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&gt;&gt;&gt; weekdays[4]=5</a:t>
            </a:r>
            <a:endParaRPr lang="zh-CN" altLang="zh-CN" dirty="0"/>
          </a:p>
          <a:p>
            <a:r>
              <a:rPr lang="en-US" altLang="zh-CN" dirty="0"/>
              <a:t>&gt;&gt;&gt; weekdays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['Monday', 'Tuesday', 'Wednesday',  </a:t>
            </a:r>
          </a:p>
          <a:p>
            <a:pPr marL="36576" indent="0">
              <a:buNone/>
            </a:pPr>
            <a:r>
              <a:rPr lang="en-US" altLang="zh-CN" dirty="0"/>
              <a:t>   'Thursday', 5]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&gt;&gt;&gt; [1,2,3]&lt;[1,2,4]   #</a:t>
            </a:r>
            <a:r>
              <a:rPr lang="zh-CN" altLang="zh-CN" dirty="0"/>
              <a:t>比较列表大小</a:t>
            </a:r>
          </a:p>
          <a:p>
            <a:pPr marL="36576" indent="0">
              <a:buNone/>
            </a:pPr>
            <a:r>
              <a:rPr lang="en-US" altLang="zh-CN" dirty="0"/>
              <a:t>   True</a:t>
            </a:r>
          </a:p>
          <a:p>
            <a:r>
              <a:rPr lang="en-US" altLang="zh-CN" dirty="0"/>
              <a:t>&gt;&gt;&gt; [1,2,3]+[‘</a:t>
            </a:r>
            <a:r>
              <a:rPr lang="en-US" altLang="zh-CN" dirty="0" err="1"/>
              <a:t>c’,‘java’,‘python</a:t>
            </a:r>
            <a:r>
              <a:rPr lang="en-US" altLang="zh-CN" dirty="0"/>
              <a:t>’] #</a:t>
            </a:r>
            <a:r>
              <a:rPr lang="zh-CN" altLang="en-US" dirty="0"/>
              <a:t>加法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[1, 2, 3, 'c', 'java', 'python']</a:t>
            </a:r>
            <a:endParaRPr lang="zh-CN" altLang="zh-CN" dirty="0"/>
          </a:p>
          <a:p>
            <a:r>
              <a:rPr lang="en-US" altLang="zh-CN" dirty="0"/>
              <a:t>&gt;&gt;&gt; [1]*10              #</a:t>
            </a:r>
            <a:r>
              <a:rPr lang="zh-CN" altLang="zh-CN" dirty="0"/>
              <a:t>可以用作列表初始化</a:t>
            </a:r>
          </a:p>
          <a:p>
            <a:pPr marL="36576" indent="0">
              <a:buNone/>
            </a:pPr>
            <a:r>
              <a:rPr lang="en-US" altLang="zh-CN" dirty="0"/>
              <a:t>    [1, 1, 1, 1, 1, 1, 1, 1, 1, 1]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88609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内置转换函数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4ACF5E-26F2-6B49-8453-B10D4B2AC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47570"/>
              </p:ext>
            </p:extLst>
          </p:nvPr>
        </p:nvGraphicFramePr>
        <p:xfrm>
          <a:off x="609600" y="1583669"/>
          <a:ext cx="10424256" cy="35641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9265">
                  <a:extLst>
                    <a:ext uri="{9D8B030D-6E8A-4147-A177-3AD203B41FA5}">
                      <a16:colId xmlns:a16="http://schemas.microsoft.com/office/drawing/2014/main" val="2202777330"/>
                    </a:ext>
                  </a:extLst>
                </a:gridCol>
                <a:gridCol w="9004991">
                  <a:extLst>
                    <a:ext uri="{9D8B030D-6E8A-4147-A177-3AD203B41FA5}">
                      <a16:colId xmlns:a16="http://schemas.microsoft.com/office/drawing/2014/main" val="1611883147"/>
                    </a:ext>
                  </a:extLst>
                </a:gridCol>
              </a:tblGrid>
              <a:tr h="240493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函数名</a:t>
                      </a:r>
                      <a:endParaRPr lang="zh-CN" altLang="en-US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含义</a:t>
                      </a:r>
                      <a:endParaRPr lang="zh-CN" altLang="en-US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1028700" marR="9525" marT="9525" marB="0" anchor="ctr"/>
                </a:tc>
                <a:extLst>
                  <a:ext uri="{0D108BD9-81ED-4DB2-BD59-A6C34878D82A}">
                    <a16:rowId xmlns:a16="http://schemas.microsoft.com/office/drawing/2014/main" val="117237552"/>
                  </a:ext>
                </a:extLst>
              </a:tr>
              <a:tr h="420862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bool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根据传入的参数的逻辑值创建一个新的布尔值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266020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int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根据传入的参数创建一个新的整数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164773415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float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根据传入的参数创建一个新的浮点数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108328372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str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创建一个字符串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1668141598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ord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返回</a:t>
                      </a:r>
                      <a:r>
                        <a:rPr lang="en" sz="2000" u="none" strike="noStrike">
                          <a:effectLst/>
                        </a:rPr>
                        <a:t>Unicode</a:t>
                      </a:r>
                      <a:r>
                        <a:rPr lang="zh-CN" altLang="en-US" sz="2000" u="none" strike="noStrike">
                          <a:effectLst/>
                        </a:rPr>
                        <a:t>字符对应的整数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3794961406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chr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返回整数所对应的</a:t>
                      </a:r>
                      <a:r>
                        <a:rPr lang="en" sz="2000" u="none" strike="noStrike">
                          <a:effectLst/>
                        </a:rPr>
                        <a:t>Unicode</a:t>
                      </a:r>
                      <a:r>
                        <a:rPr lang="zh-CN" altLang="en-US" sz="2000" u="none" strike="noStrike">
                          <a:effectLst/>
                        </a:rPr>
                        <a:t>字符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2625476816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bin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 dirty="0">
                          <a:effectLst/>
                        </a:rPr>
                        <a:t>将整数转换成</a:t>
                      </a:r>
                      <a:r>
                        <a:rPr lang="en-US" altLang="zh-CN" sz="2000" u="none" strike="noStrike" dirty="0">
                          <a:effectLst/>
                        </a:rPr>
                        <a:t>2</a:t>
                      </a:r>
                      <a:r>
                        <a:rPr lang="zh-CN" altLang="en-US" sz="2000" u="none" strike="noStrike" dirty="0">
                          <a:effectLst/>
                        </a:rPr>
                        <a:t>进制字符串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2130743347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oct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 dirty="0">
                          <a:effectLst/>
                        </a:rPr>
                        <a:t>将整数转化成</a:t>
                      </a:r>
                      <a:r>
                        <a:rPr lang="en-US" altLang="zh-CN" sz="2000" u="none" strike="noStrike" dirty="0">
                          <a:effectLst/>
                        </a:rPr>
                        <a:t>8</a:t>
                      </a:r>
                      <a:r>
                        <a:rPr lang="zh-CN" altLang="en-US" sz="2000" u="none" strike="noStrike" dirty="0">
                          <a:effectLst/>
                        </a:rPr>
                        <a:t>进制数字符串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179659257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hex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>
                          <a:effectLst/>
                        </a:rPr>
                        <a:t>将整数转换成</a:t>
                      </a:r>
                      <a:r>
                        <a:rPr lang="en-US" altLang="zh-CN" sz="2000" u="none" strike="noStrike">
                          <a:effectLst/>
                        </a:rPr>
                        <a:t>16</a:t>
                      </a:r>
                      <a:r>
                        <a:rPr lang="zh-CN" altLang="en-US" sz="2000" u="none" strike="noStrike">
                          <a:effectLst/>
                        </a:rPr>
                        <a:t>进制字符串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1161812631"/>
                  </a:ext>
                </a:extLst>
              </a:tr>
              <a:tr h="270554">
                <a:tc>
                  <a:txBody>
                    <a:bodyPr/>
                    <a:lstStyle/>
                    <a:p>
                      <a:pPr algn="l" rtl="0" fontAlgn="ctr"/>
                      <a:r>
                        <a:rPr lang="en" sz="2000" u="none" strike="noStrike">
                          <a:effectLst/>
                        </a:rPr>
                        <a:t>list</a:t>
                      </a:r>
                      <a:endParaRPr lang="en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2000" u="none" strike="noStrike" dirty="0">
                          <a:effectLst/>
                        </a:rPr>
                        <a:t>根据传入的参数创建一个新的列表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5725" marR="9525" marT="9525" marB="0" anchor="ctr"/>
                </a:tc>
                <a:extLst>
                  <a:ext uri="{0D108BD9-81ED-4DB2-BD59-A6C34878D82A}">
                    <a16:rowId xmlns:a16="http://schemas.microsoft.com/office/drawing/2014/main" val="613231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348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内置转换函数</a:t>
            </a:r>
            <a:r>
              <a:rPr lang="zh-CN" altLang="en-US" b="1" dirty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&gt;&gt;&gt;bool('</a:t>
            </a:r>
            <a:r>
              <a:rPr lang="en-US" altLang="zh-CN" dirty="0" err="1"/>
              <a:t>str</a:t>
            </a:r>
            <a:r>
              <a:rPr lang="en-US" altLang="zh-CN" dirty="0"/>
              <a:t>')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True</a:t>
            </a:r>
          </a:p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int</a:t>
            </a:r>
            <a:r>
              <a:rPr lang="en-US" altLang="zh-CN" dirty="0"/>
              <a:t>(3.6)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3</a:t>
            </a:r>
          </a:p>
          <a:p>
            <a:pPr lvl="0"/>
            <a:r>
              <a:rPr lang="en-US" altLang="zh-CN" dirty="0"/>
              <a:t>&gt;&gt;&gt;float(3)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3.0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66159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7467600" cy="1267544"/>
          </a:xfrm>
        </p:spPr>
        <p:txBody>
          <a:bodyPr>
            <a:normAutofit fontScale="90000"/>
          </a:bodyPr>
          <a:lstStyle/>
          <a:p>
            <a:r>
              <a:rPr lang="en-US" altLang="zh-CN" dirty="0" err="1"/>
              <a:t>ord</a:t>
            </a:r>
            <a:r>
              <a:rPr lang="zh-CN" altLang="zh-CN" dirty="0"/>
              <a:t>函数</a:t>
            </a:r>
            <a:r>
              <a:rPr lang="zh-CN" altLang="en-US" dirty="0"/>
              <a:t>和</a:t>
            </a:r>
            <a:r>
              <a:rPr lang="en-US" altLang="zh-CN" dirty="0" err="1"/>
              <a:t>chr</a:t>
            </a:r>
            <a:r>
              <a:rPr lang="zh-CN" altLang="zh-CN" dirty="0"/>
              <a:t>函数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ord</a:t>
            </a:r>
            <a:r>
              <a:rPr lang="en-US" altLang="zh-CN" dirty="0"/>
              <a:t>(‘a’) #ASCII</a:t>
            </a:r>
            <a:r>
              <a:rPr lang="zh-CN" altLang="en-US" dirty="0"/>
              <a:t>码值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97</a:t>
            </a:r>
            <a:endParaRPr lang="zh-CN" altLang="zh-CN" dirty="0"/>
          </a:p>
          <a:p>
            <a:r>
              <a:rPr lang="en-US" altLang="zh-CN" dirty="0"/>
              <a:t>&gt;&gt;&gt; </a:t>
            </a:r>
            <a:r>
              <a:rPr lang="en-US" altLang="zh-CN" dirty="0" err="1"/>
              <a:t>ord</a:t>
            </a:r>
            <a:r>
              <a:rPr lang="en-US" altLang="zh-CN" dirty="0"/>
              <a:t>(‘</a:t>
            </a:r>
            <a:r>
              <a:rPr lang="zh-CN" altLang="zh-CN" dirty="0"/>
              <a:t>中</a:t>
            </a:r>
            <a:r>
              <a:rPr lang="en-US" altLang="zh-CN" dirty="0"/>
              <a:t>’) #</a:t>
            </a:r>
            <a:r>
              <a:rPr lang="zh-CN" altLang="zh-CN" dirty="0"/>
              <a:t>汉字</a:t>
            </a:r>
            <a:r>
              <a:rPr lang="zh-CN" altLang="en-US" dirty="0"/>
              <a:t>‘</a:t>
            </a:r>
            <a:r>
              <a:rPr lang="zh-CN" altLang="zh-CN" dirty="0"/>
              <a:t>中’的</a:t>
            </a:r>
            <a:r>
              <a:rPr lang="en-US" altLang="zh-CN" dirty="0"/>
              <a:t>Unicode</a:t>
            </a:r>
            <a:r>
              <a:rPr lang="zh-CN" altLang="zh-CN" dirty="0"/>
              <a:t>码</a:t>
            </a:r>
          </a:p>
          <a:p>
            <a:pPr marL="36576" indent="0">
              <a:buNone/>
            </a:pPr>
            <a:r>
              <a:rPr lang="en-US" altLang="zh-CN" dirty="0"/>
              <a:t>   20013</a:t>
            </a:r>
          </a:p>
          <a:p>
            <a:pPr marL="36576" indent="0">
              <a:buNone/>
            </a:pPr>
            <a:r>
              <a:rPr lang="en-US" altLang="zh-CN" dirty="0"/>
              <a:t>   &gt;&gt;&gt; </a:t>
            </a:r>
            <a:r>
              <a:rPr lang="en-US" altLang="zh-CN" dirty="0" err="1"/>
              <a:t>chr</a:t>
            </a:r>
            <a:r>
              <a:rPr lang="en-US" altLang="zh-CN" dirty="0"/>
              <a:t>(97) #</a:t>
            </a:r>
            <a:r>
              <a:rPr lang="zh-CN" altLang="zh-CN" dirty="0"/>
              <a:t>参数类型为整数</a:t>
            </a:r>
          </a:p>
          <a:p>
            <a:pPr marL="36576" indent="0">
              <a:buNone/>
            </a:pPr>
            <a:r>
              <a:rPr lang="en-US" altLang="zh-CN" dirty="0"/>
              <a:t>   'a'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   8</a:t>
            </a:r>
            <a:r>
              <a:rPr lang="zh-CN" altLang="en-US" dirty="0">
                <a:solidFill>
                  <a:srgbClr val="FFC000"/>
                </a:solidFill>
              </a:rPr>
              <a:t>与</a:t>
            </a:r>
            <a:r>
              <a:rPr lang="en-US" altLang="zh-CN" dirty="0">
                <a:solidFill>
                  <a:srgbClr val="FFC000"/>
                </a:solidFill>
              </a:rPr>
              <a:t>”8”</a:t>
            </a:r>
            <a:r>
              <a:rPr lang="zh-CN" altLang="en-US" dirty="0">
                <a:solidFill>
                  <a:srgbClr val="FFC000"/>
                </a:solidFill>
              </a:rPr>
              <a:t>如何转换？</a:t>
            </a:r>
            <a:endParaRPr lang="zh-CN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107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10BAD1-C784-4147-A993-0041739A6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翻译系统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E2B925-6A77-4735-83BD-5B0F058F6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291264" cy="45259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dirty="0"/>
              <a:t>汇编语言：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zh-CN" altLang="en-US" dirty="0"/>
              <a:t>汇编程序</a:t>
            </a:r>
            <a:r>
              <a:rPr lang="en-US" altLang="zh-CN" dirty="0"/>
              <a:t>---------------</a:t>
            </a:r>
            <a:r>
              <a:rPr lang="zh-CN" altLang="en-US" dirty="0"/>
              <a:t>机器语言表示文件</a:t>
            </a:r>
            <a:endParaRPr lang="en-US" altLang="zh-CN" dirty="0"/>
          </a:p>
          <a:p>
            <a:r>
              <a:rPr lang="zh-CN" altLang="en-US" dirty="0"/>
              <a:t>高级语言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zh-CN" altLang="en-US" dirty="0"/>
              <a:t>解释和编译两种方法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zh-CN" altLang="en-US" dirty="0"/>
              <a:t>源程序</a:t>
            </a:r>
            <a:r>
              <a:rPr lang="en-US" altLang="zh-CN" dirty="0"/>
              <a:t>-----------------</a:t>
            </a:r>
            <a:r>
              <a:rPr lang="zh-CN" altLang="en-US" dirty="0"/>
              <a:t>显示结果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zh-CN" altLang="en-US" dirty="0"/>
              <a:t>源程序</a:t>
            </a:r>
            <a:r>
              <a:rPr lang="en-US" altLang="zh-CN" dirty="0"/>
              <a:t>--------------</a:t>
            </a:r>
            <a:r>
              <a:rPr lang="zh-CN" altLang="en-US" dirty="0"/>
              <a:t>执行文件</a:t>
            </a:r>
            <a:r>
              <a:rPr lang="en-US" altLang="zh-CN" dirty="0"/>
              <a:t>--------</a:t>
            </a:r>
            <a:r>
              <a:rPr lang="zh-CN" altLang="en-US" dirty="0"/>
              <a:t>显示结果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5EC8C91-9E49-497D-BE78-5FD2308E2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49D65C4-85E3-42FE-A8A7-31E907FAE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5C47F8-B9CB-46C0-8592-38325FA93A45}"/>
              </a:ext>
            </a:extLst>
          </p:cNvPr>
          <p:cNvSpPr/>
          <p:nvPr/>
        </p:nvSpPr>
        <p:spPr>
          <a:xfrm>
            <a:off x="5015880" y="2204864"/>
            <a:ext cx="108012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汇编器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20681B3-FE27-4289-B4CF-E306E6544F4F}"/>
              </a:ext>
            </a:extLst>
          </p:cNvPr>
          <p:cNvSpPr/>
          <p:nvPr/>
        </p:nvSpPr>
        <p:spPr>
          <a:xfrm>
            <a:off x="4648200" y="3861048"/>
            <a:ext cx="87173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解释器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CAE3EF-4FB0-4C7B-A538-DB99B18AA522}"/>
              </a:ext>
            </a:extLst>
          </p:cNvPr>
          <p:cNvSpPr/>
          <p:nvPr/>
        </p:nvSpPr>
        <p:spPr>
          <a:xfrm>
            <a:off x="4583832" y="4509120"/>
            <a:ext cx="871736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编译器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EB6F8D9-A7C7-451F-9662-9B2337F4FCEC}"/>
              </a:ext>
            </a:extLst>
          </p:cNvPr>
          <p:cNvSpPr/>
          <p:nvPr/>
        </p:nvSpPr>
        <p:spPr>
          <a:xfrm>
            <a:off x="7666360" y="4437112"/>
            <a:ext cx="72008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执行</a:t>
            </a:r>
          </a:p>
        </p:txBody>
      </p:sp>
    </p:spTree>
    <p:extLst>
      <p:ext uri="{BB962C8B-B14F-4D97-AF65-F5344CB8AC3E}">
        <p14:creationId xmlns:p14="http://schemas.microsoft.com/office/powerpoint/2010/main" val="10091188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bin</a:t>
            </a:r>
            <a:r>
              <a:rPr lang="zh-CN" altLang="zh-CN" dirty="0"/>
              <a:t>函数</a:t>
            </a:r>
            <a:r>
              <a:rPr lang="zh-CN" altLang="en-US" dirty="0"/>
              <a:t>，</a:t>
            </a:r>
            <a:r>
              <a:rPr lang="en-US" altLang="zh-CN" dirty="0"/>
              <a:t> </a:t>
            </a:r>
            <a:r>
              <a:rPr lang="en-US" altLang="zh-CN" dirty="0" err="1"/>
              <a:t>oct</a:t>
            </a:r>
            <a:r>
              <a:rPr lang="zh-CN" altLang="zh-CN" dirty="0"/>
              <a:t>函数</a:t>
            </a:r>
            <a:r>
              <a:rPr lang="zh-CN" altLang="en-US" dirty="0"/>
              <a:t>，</a:t>
            </a:r>
            <a:r>
              <a:rPr lang="en-US" altLang="zh-CN" dirty="0"/>
              <a:t> hex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&gt;&gt;&gt;bin(3)	#</a:t>
            </a:r>
            <a:r>
              <a:rPr lang="en-US" altLang="zh-CN" dirty="0" err="1"/>
              <a:t>0b</a:t>
            </a:r>
            <a:r>
              <a:rPr lang="zh-CN" altLang="zh-CN" dirty="0"/>
              <a:t>为默认</a:t>
            </a:r>
          </a:p>
          <a:p>
            <a:pPr marL="36576" indent="0">
              <a:buNone/>
            </a:pPr>
            <a:r>
              <a:rPr lang="en-US" altLang="zh-CN" dirty="0"/>
              <a:t>   '</a:t>
            </a:r>
            <a:r>
              <a:rPr lang="en-US" altLang="zh-CN" dirty="0" err="1"/>
              <a:t>0b11</a:t>
            </a:r>
            <a:r>
              <a:rPr lang="en-US" altLang="zh-CN" dirty="0"/>
              <a:t>‘</a:t>
            </a:r>
          </a:p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oct</a:t>
            </a:r>
            <a:r>
              <a:rPr lang="en-US" altLang="zh-CN" dirty="0"/>
              <a:t>(10)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'</a:t>
            </a:r>
            <a:r>
              <a:rPr lang="en-US" altLang="zh-CN" dirty="0" err="1"/>
              <a:t>0o12</a:t>
            </a:r>
            <a:r>
              <a:rPr lang="en-US" altLang="zh-CN" dirty="0"/>
              <a:t>‘</a:t>
            </a:r>
          </a:p>
          <a:p>
            <a:pPr lvl="0"/>
            <a:r>
              <a:rPr lang="en-US" altLang="zh-CN" dirty="0"/>
              <a:t>&gt;&gt;&gt; hex(15)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'</a:t>
            </a:r>
            <a:r>
              <a:rPr lang="en-US" altLang="zh-CN" dirty="0" err="1"/>
              <a:t>0xf</a:t>
            </a:r>
            <a:r>
              <a:rPr lang="en-US" altLang="zh-CN" dirty="0"/>
              <a:t>'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80896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str</a:t>
            </a:r>
            <a:r>
              <a:rPr lang="zh-CN" altLang="zh-CN" dirty="0"/>
              <a:t>函数</a:t>
            </a:r>
            <a:r>
              <a:rPr lang="zh-CN" altLang="en-US" dirty="0"/>
              <a:t>和</a:t>
            </a:r>
            <a:r>
              <a:rPr lang="en-US" altLang="zh-CN" dirty="0"/>
              <a:t>list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&gt;&gt;&gt; </a:t>
            </a:r>
            <a:r>
              <a:rPr lang="en-US" altLang="zh-CN" dirty="0" err="1"/>
              <a:t>str</a:t>
            </a:r>
            <a:r>
              <a:rPr lang="en-US" altLang="zh-CN" dirty="0"/>
              <a:t>(123)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‘123’</a:t>
            </a:r>
          </a:p>
          <a:p>
            <a:pPr lvl="0"/>
            <a:r>
              <a:rPr lang="en-US" altLang="zh-CN" dirty="0"/>
              <a:t>list('</a:t>
            </a:r>
            <a:r>
              <a:rPr lang="en-US" altLang="zh-CN" dirty="0" err="1"/>
              <a:t>abcd</a:t>
            </a:r>
            <a:r>
              <a:rPr lang="en-US" altLang="zh-CN" dirty="0"/>
              <a:t>') #</a:t>
            </a:r>
            <a:r>
              <a:rPr lang="zh-CN" altLang="zh-CN" dirty="0"/>
              <a:t>传入字符串，创建列表</a:t>
            </a:r>
          </a:p>
          <a:p>
            <a:pPr marL="36576" indent="0">
              <a:buNone/>
            </a:pPr>
            <a:r>
              <a:rPr lang="en-US" altLang="zh-CN" dirty="0"/>
              <a:t>   ['a', 'b', 'c', 'd']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36844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759619"/>
            <a:ext cx="7467600" cy="1491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表达式</a:t>
            </a:r>
            <a:r>
              <a:rPr lang="zh-CN" altLang="en-US" dirty="0"/>
              <a:t>和表达式语句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368" y="1813911"/>
            <a:ext cx="5900575" cy="4711433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）常量表达式</a:t>
            </a:r>
            <a:endParaRPr lang="en-US" altLang="zh-CN" sz="2000" dirty="0"/>
          </a:p>
          <a:p>
            <a:pPr marL="36576" indent="0">
              <a:buNone/>
            </a:pPr>
            <a:r>
              <a:rPr lang="en-US" altLang="zh-CN" sz="2000" dirty="0"/>
              <a:t>&gt;&gt;&gt;</a:t>
            </a:r>
            <a:r>
              <a:rPr lang="en-US" altLang="zh-CN" sz="2000" dirty="0">
                <a:solidFill>
                  <a:srgbClr val="FFC000"/>
                </a:solidFill>
              </a:rPr>
              <a:t>7       #</a:t>
            </a:r>
            <a:r>
              <a:rPr lang="zh-CN" altLang="en-US" sz="2000" dirty="0">
                <a:solidFill>
                  <a:srgbClr val="FFC000"/>
                </a:solidFill>
              </a:rPr>
              <a:t>表达式</a:t>
            </a:r>
            <a:endParaRPr lang="en-US" altLang="zh-CN" sz="2000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sz="2000" dirty="0"/>
              <a:t>7</a:t>
            </a:r>
          </a:p>
          <a:p>
            <a:pPr marL="36576" indent="0"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）算术表达式：</a:t>
            </a:r>
            <a:r>
              <a:rPr lang="en-US" altLang="zh-CN" sz="2000" dirty="0"/>
              <a:t>a</a:t>
            </a:r>
            <a:r>
              <a:rPr lang="zh-CN" altLang="zh-CN" sz="2000" dirty="0"/>
              <a:t>等于</a:t>
            </a:r>
            <a:r>
              <a:rPr lang="en-US" altLang="zh-CN" sz="2000" dirty="0"/>
              <a:t>2</a:t>
            </a:r>
            <a:r>
              <a:rPr lang="zh-CN" altLang="zh-CN" sz="2000" dirty="0"/>
              <a:t>，</a:t>
            </a:r>
            <a:r>
              <a:rPr lang="en-US" altLang="zh-CN" sz="2000" dirty="0"/>
              <a:t>x</a:t>
            </a:r>
            <a:r>
              <a:rPr lang="zh-CN" altLang="zh-CN" sz="2000" dirty="0"/>
              <a:t>等于</a:t>
            </a:r>
            <a:r>
              <a:rPr lang="en-US" altLang="zh-CN" sz="2000" dirty="0"/>
              <a:t>5</a:t>
            </a:r>
            <a:r>
              <a:rPr lang="zh-CN" altLang="zh-CN" sz="2000" dirty="0"/>
              <a:t>，</a:t>
            </a:r>
            <a:r>
              <a:rPr lang="en-US" altLang="zh-CN" sz="2000" dirty="0"/>
              <a:t>b</a:t>
            </a:r>
            <a:r>
              <a:rPr lang="zh-CN" altLang="zh-CN" sz="2000" dirty="0"/>
              <a:t>等于</a:t>
            </a:r>
            <a:r>
              <a:rPr lang="en-US" altLang="zh-CN" sz="2000" dirty="0"/>
              <a:t>3</a:t>
            </a:r>
            <a:r>
              <a:rPr lang="zh-CN" altLang="en-US" sz="2000" dirty="0"/>
              <a:t>，</a:t>
            </a:r>
            <a:r>
              <a:rPr lang="zh-CN" altLang="zh-CN" sz="2000" dirty="0"/>
              <a:t>计算表达式</a:t>
            </a:r>
            <a:r>
              <a:rPr lang="en-US" altLang="zh-CN" sz="2000" dirty="0"/>
              <a:t> cos(a(x+1)+b)/2</a:t>
            </a:r>
            <a:r>
              <a:rPr lang="zh-CN" altLang="en-US" sz="2000" dirty="0"/>
              <a:t>的值。</a:t>
            </a:r>
            <a:endParaRPr lang="zh-CN" altLang="zh-CN" sz="2000" dirty="0"/>
          </a:p>
          <a:p>
            <a:pPr marL="36576" indent="0">
              <a:buNone/>
            </a:pPr>
            <a:r>
              <a:rPr lang="en-US" altLang="zh-CN" sz="2000" dirty="0"/>
              <a:t>&gt;&gt;&gt; import math   </a:t>
            </a:r>
          </a:p>
          <a:p>
            <a:pPr marL="36576" indent="0">
              <a:buNone/>
            </a:pPr>
            <a:r>
              <a:rPr lang="en-US" altLang="zh-CN" sz="2000" dirty="0"/>
              <a:t>&gt;&gt;&gt; </a:t>
            </a:r>
            <a:r>
              <a:rPr lang="en-US" altLang="zh-CN" sz="2000" dirty="0" err="1"/>
              <a:t>math.cos</a:t>
            </a:r>
            <a:r>
              <a:rPr lang="en-US" altLang="zh-CN" sz="2000" dirty="0"/>
              <a:t>(2*(5+1)+3)/2</a:t>
            </a:r>
            <a:endParaRPr lang="zh-CN" altLang="zh-CN" sz="2000" dirty="0"/>
          </a:p>
          <a:p>
            <a:pPr marL="36576" indent="0">
              <a:buNone/>
            </a:pPr>
            <a:r>
              <a:rPr lang="en-US" altLang="zh-CN" sz="2000" dirty="0"/>
              <a:t>-0.37984395642941066</a:t>
            </a:r>
          </a:p>
          <a:p>
            <a:pPr marL="36576" indent="0"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）条件</a:t>
            </a:r>
            <a:r>
              <a:rPr lang="zh-CN" altLang="zh-CN" sz="2000" dirty="0"/>
              <a:t>表达式：当</a:t>
            </a:r>
            <a:r>
              <a:rPr lang="en-US" altLang="zh-CN" sz="2000" dirty="0"/>
              <a:t>n</a:t>
            </a:r>
            <a:r>
              <a:rPr lang="zh-CN" altLang="zh-CN" sz="2000" dirty="0"/>
              <a:t>是奇数时为</a:t>
            </a:r>
            <a:r>
              <a:rPr lang="en-US" altLang="zh-CN" sz="2000" dirty="0"/>
              <a:t>1</a:t>
            </a:r>
            <a:r>
              <a:rPr lang="zh-CN" altLang="zh-CN" sz="2000" dirty="0"/>
              <a:t>，偶数时为</a:t>
            </a:r>
            <a:r>
              <a:rPr lang="en-US" altLang="zh-CN" sz="2000" dirty="0"/>
              <a:t>0</a:t>
            </a:r>
            <a:endParaRPr lang="zh-CN" altLang="zh-CN" sz="2000" dirty="0"/>
          </a:p>
          <a:p>
            <a:pPr marL="36576" indent="0">
              <a:buNone/>
            </a:pPr>
            <a:r>
              <a:rPr lang="en-US" altLang="zh-CN" sz="2000" dirty="0"/>
              <a:t>&gt;&gt;&gt; n=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(input())</a:t>
            </a:r>
            <a:endParaRPr lang="zh-CN" altLang="zh-CN" sz="2000" dirty="0"/>
          </a:p>
          <a:p>
            <a:pPr marL="36576" indent="0">
              <a:buNone/>
            </a:pPr>
            <a:r>
              <a:rPr lang="en-US" altLang="zh-CN" sz="2000" dirty="0"/>
              <a:t>5</a:t>
            </a:r>
            <a:endParaRPr lang="zh-CN" altLang="zh-CN" sz="2000" dirty="0"/>
          </a:p>
          <a:p>
            <a:pPr marL="36576" indent="0">
              <a:buNone/>
            </a:pPr>
            <a:r>
              <a:rPr lang="en-US" altLang="zh-CN" sz="2000" dirty="0"/>
              <a:t>&gt;&gt;&gt; 1 if n%2==1 else 0</a:t>
            </a:r>
            <a:endParaRPr lang="zh-CN" altLang="zh-CN" sz="2000" b="1" dirty="0"/>
          </a:p>
          <a:p>
            <a:pPr marL="36576" indent="0">
              <a:buNone/>
            </a:pPr>
            <a:r>
              <a:rPr lang="en-US" altLang="zh-CN" sz="2000" dirty="0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5CE37C-43A9-F345-89A8-81DF288F23CE}"/>
              </a:ext>
            </a:extLst>
          </p:cNvPr>
          <p:cNvSpPr txBox="1"/>
          <p:nvPr/>
        </p:nvSpPr>
        <p:spPr>
          <a:xfrm>
            <a:off x="551384" y="914287"/>
            <a:ext cx="11161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76" indent="0">
              <a:buNone/>
            </a:pPr>
            <a:r>
              <a:rPr lang="zh-CN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什么是</a:t>
            </a:r>
            <a:r>
              <a:rPr lang="zh-CN" altLang="zh-CN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表达式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buNone/>
            </a:pP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可以计算的代码片段，由常量、变量和运算符或函数按规则构成代码片段，返回运算结果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D3AF08-5261-854A-BE0F-8FF3D7558D6C}"/>
              </a:ext>
            </a:extLst>
          </p:cNvPr>
          <p:cNvSpPr txBox="1"/>
          <p:nvPr/>
        </p:nvSpPr>
        <p:spPr>
          <a:xfrm>
            <a:off x="6325568" y="2092135"/>
            <a:ext cx="520712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76" indent="0">
              <a:buNone/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说明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buNone/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）表达式语句：调用的表达式直接变为语句，如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print(“</a:t>
            </a:r>
            <a:r>
              <a:rPr lang="en-US" altLang="zh-CN" sz="2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abc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”)</a:t>
            </a:r>
          </a:p>
          <a:p>
            <a:pPr marL="36576" indent="0">
              <a:buNone/>
            </a:pPr>
            <a:endParaRPr lang="en-US" altLang="zh-CN" sz="2400" b="1" i="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buNone/>
            </a:pPr>
            <a:r>
              <a:rPr lang="zh-CN" altLang="en-US" sz="2400" b="1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 （</a:t>
            </a:r>
            <a:r>
              <a:rPr lang="en-US" altLang="zh-CN" sz="2400" b="1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400" b="1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）一般在调用函数和方法的时候需要表达式语句</a:t>
            </a:r>
            <a:endParaRPr lang="en-US" altLang="zh-CN" sz="2400" b="1" i="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buNone/>
            </a:pP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buNone/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）表达式可以以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语句形式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出现（单独一行），但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语句不能出现在表达式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中，如赋值语句没有结果，不能被嵌套</a:t>
            </a:r>
            <a:endParaRPr lang="zh-CN" altLang="en-US" sz="2400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5024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200" y="1556792"/>
            <a:ext cx="10887000" cy="4525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Python</a:t>
            </a:r>
            <a:r>
              <a:rPr lang="zh-CN" altLang="zh-CN" dirty="0"/>
              <a:t>语言常用的有</a:t>
            </a:r>
            <a:r>
              <a:rPr lang="zh-CN" altLang="zh-CN" b="1" dirty="0"/>
              <a:t>赋值</a:t>
            </a:r>
            <a:r>
              <a:rPr lang="zh-CN" altLang="en-US" b="1" dirty="0"/>
              <a:t>语句</a:t>
            </a:r>
            <a:r>
              <a:rPr lang="zh-CN" altLang="zh-CN" b="1" dirty="0"/>
              <a:t>、</a:t>
            </a:r>
            <a:r>
              <a:rPr lang="en-US" altLang="zh-CN" b="1" dirty="0"/>
              <a:t>if</a:t>
            </a:r>
            <a:r>
              <a:rPr lang="zh-CN" altLang="zh-CN" b="1" dirty="0"/>
              <a:t>语句和</a:t>
            </a:r>
            <a:r>
              <a:rPr lang="en-US" altLang="zh-CN" b="1" dirty="0"/>
              <a:t>for</a:t>
            </a:r>
            <a:r>
              <a:rPr lang="zh-CN" altLang="zh-CN" b="1" dirty="0"/>
              <a:t>语句</a:t>
            </a:r>
            <a:r>
              <a:rPr lang="zh-CN" altLang="zh-CN" dirty="0"/>
              <a:t>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语句通常是一行一条语句。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如一行中有多条语句，则用分号（；）分开</a:t>
            </a:r>
            <a:r>
              <a:rPr lang="zh-CN" altLang="en-US" dirty="0"/>
              <a:t>；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如语句太长要跨行时，可以用续行符（</a:t>
            </a:r>
            <a:r>
              <a:rPr lang="en-US" altLang="zh-CN" dirty="0"/>
              <a:t>\</a:t>
            </a:r>
            <a:r>
              <a:rPr lang="zh-CN" altLang="zh-CN" dirty="0"/>
              <a:t>）跨行表示一个语句。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0778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DAF1FE0D-BC5A-FC40-9C6B-B5C907B2201D}"/>
              </a:ext>
            </a:extLst>
          </p:cNvPr>
          <p:cNvSpPr txBox="1"/>
          <p:nvPr/>
        </p:nvSpPr>
        <p:spPr>
          <a:xfrm>
            <a:off x="8734009" y="862197"/>
            <a:ext cx="3221380" cy="536888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复合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赋值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+=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-=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*=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\=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等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54F9E762-2477-1246-B185-EC262BD1BE5C}"/>
              </a:ext>
            </a:extLst>
          </p:cNvPr>
          <p:cNvSpPr txBox="1">
            <a:spLocks/>
          </p:cNvSpPr>
          <p:nvPr/>
        </p:nvSpPr>
        <p:spPr>
          <a:xfrm>
            <a:off x="2458892" y="2318560"/>
            <a:ext cx="6085380" cy="3918752"/>
          </a:xfrm>
          <a:prstGeom prst="rect">
            <a:avLst/>
          </a:prstGeom>
          <a:solidFill>
            <a:schemeClr val="bg1"/>
          </a:solidFill>
        </p:spPr>
        <p:txBody>
          <a:bodyPr vert="horz" lIns="45720" rIns="45720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）多变量赋值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7" y="2318559"/>
            <a:ext cx="2232248" cy="3918752"/>
          </a:xfrm>
          <a:solidFill>
            <a:schemeClr val="bg1"/>
          </a:solidFill>
        </p:spPr>
        <p:txBody>
          <a:bodyPr anchor="t">
            <a:norm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 1</a:t>
            </a:r>
            <a:r>
              <a:rPr lang="zh-CN" altLang="en-US" sz="2800" dirty="0">
                <a:latin typeface="+mn-ea"/>
                <a:ea typeface="+mn-ea"/>
              </a:rPr>
              <a:t>）</a:t>
            </a:r>
            <a:r>
              <a:rPr lang="zh-CN" altLang="zh-CN" sz="2800" dirty="0">
                <a:latin typeface="+mn-ea"/>
                <a:ea typeface="+mn-ea"/>
              </a:rPr>
              <a:t>基本赋值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897" y="2867918"/>
            <a:ext cx="1844655" cy="3554146"/>
          </a:xfrm>
        </p:spPr>
        <p:txBody>
          <a:bodyPr>
            <a:normAutofit lnSpcReduction="10000"/>
          </a:bodyPr>
          <a:lstStyle/>
          <a:p>
            <a:pPr marL="36576" indent="0">
              <a:buNone/>
            </a:pPr>
            <a:r>
              <a:rPr lang="en-US" altLang="zh-CN" sz="2800" dirty="0">
                <a:solidFill>
                  <a:srgbClr val="FFC000"/>
                </a:solidFill>
              </a:rPr>
              <a:t>x=1</a:t>
            </a:r>
            <a:endParaRPr lang="zh-CN" altLang="zh-CN" sz="2800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sz="2800" dirty="0">
                <a:solidFill>
                  <a:srgbClr val="FFC000"/>
                </a:solidFill>
              </a:rPr>
              <a:t>y=2</a:t>
            </a:r>
            <a:endParaRPr lang="zh-CN" altLang="zh-CN" sz="2800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sz="2800" dirty="0"/>
              <a:t>k=</a:t>
            </a:r>
            <a:r>
              <a:rPr lang="en-US" altLang="zh-CN" sz="2800" dirty="0" err="1"/>
              <a:t>x+y</a:t>
            </a:r>
            <a:endParaRPr lang="zh-CN" altLang="zh-CN" sz="2800" dirty="0"/>
          </a:p>
          <a:p>
            <a:pPr marL="36576" indent="0">
              <a:buNone/>
            </a:pPr>
            <a:r>
              <a:rPr lang="en-US" altLang="zh-CN" sz="2800" dirty="0"/>
              <a:t>print(k)</a:t>
            </a:r>
          </a:p>
          <a:p>
            <a:pPr marL="36576" indent="0">
              <a:buNone/>
            </a:pPr>
            <a:endParaRPr lang="en-US" altLang="zh-CN" sz="2800" dirty="0"/>
          </a:p>
          <a:p>
            <a:pPr marL="36576" indent="0">
              <a:buNone/>
            </a:pPr>
            <a:r>
              <a:rPr lang="zh-CN" altLang="zh-CN" sz="2800" dirty="0"/>
              <a:t>输出：</a:t>
            </a:r>
          </a:p>
          <a:p>
            <a:pPr marL="36576" indent="0">
              <a:buNone/>
            </a:pPr>
            <a:r>
              <a:rPr lang="en-US" altLang="zh-CN" sz="2800" dirty="0"/>
              <a:t>3 </a:t>
            </a:r>
            <a:endParaRPr lang="zh-CN" altLang="zh-CN" sz="2800" dirty="0"/>
          </a:p>
          <a:p>
            <a:pPr marL="36576" indent="0">
              <a:buNone/>
            </a:pPr>
            <a:endParaRPr lang="zh-CN" altLang="zh-CN" sz="2800" dirty="0"/>
          </a:p>
          <a:p>
            <a:pPr marL="36576" indent="0">
              <a:buNone/>
            </a:pP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A093D4F-38F4-B449-8932-D6857B223970}"/>
              </a:ext>
            </a:extLst>
          </p:cNvPr>
          <p:cNvSpPr txBox="1">
            <a:spLocks/>
          </p:cNvSpPr>
          <p:nvPr/>
        </p:nvSpPr>
        <p:spPr>
          <a:xfrm>
            <a:off x="2278863" y="2844863"/>
            <a:ext cx="2936148" cy="160876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fontAlgn="auto">
              <a:spcAft>
                <a:spcPts val="0"/>
              </a:spcAft>
              <a:buNone/>
            </a:pPr>
            <a:r>
              <a:rPr lang="en-US" altLang="zh-CN" sz="2800" dirty="0"/>
              <a:t>&gt;&gt;&gt;</a:t>
            </a:r>
            <a:r>
              <a:rPr lang="en-US" altLang="zh-CN" sz="2800" dirty="0" err="1">
                <a:solidFill>
                  <a:srgbClr val="FFC000"/>
                </a:solidFill>
              </a:rPr>
              <a:t>x,y</a:t>
            </a:r>
            <a:r>
              <a:rPr lang="en-US" altLang="zh-CN" sz="2800" dirty="0">
                <a:solidFill>
                  <a:srgbClr val="FFC000"/>
                </a:solidFill>
              </a:rPr>
              <a:t>=4,8</a:t>
            </a:r>
            <a:endParaRPr lang="zh-CN" altLang="zh-CN" sz="2800" dirty="0">
              <a:solidFill>
                <a:srgbClr val="FFC000"/>
              </a:solidFill>
            </a:endParaRP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     &gt;&gt;&gt;print(</a:t>
            </a:r>
            <a:r>
              <a:rPr lang="en-US" altLang="zh-CN" sz="2800" dirty="0" err="1"/>
              <a:t>x,y</a:t>
            </a:r>
            <a:r>
              <a:rPr lang="en-US" altLang="zh-CN" sz="2800" dirty="0"/>
              <a:t>)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    </a:t>
            </a:r>
            <a:r>
              <a:rPr lang="zh-CN" altLang="en-US" sz="2800" dirty="0"/>
              <a:t>输出：</a:t>
            </a:r>
            <a:r>
              <a:rPr lang="en-US" altLang="zh-CN" sz="2800" dirty="0"/>
              <a:t>4 8</a:t>
            </a:r>
            <a:endParaRPr lang="zh-CN" altLang="en-US" sz="2800" dirty="0"/>
          </a:p>
        </p:txBody>
      </p:sp>
      <p:sp>
        <p:nvSpPr>
          <p:cNvPr id="10" name="内容占位符 3">
            <a:extLst>
              <a:ext uri="{FF2B5EF4-FFF2-40B4-BE49-F238E27FC236}">
                <a16:creationId xmlns:a16="http://schemas.microsoft.com/office/drawing/2014/main" id="{A867BC7B-A159-E244-8D26-F1C10E9C36DA}"/>
              </a:ext>
            </a:extLst>
          </p:cNvPr>
          <p:cNvSpPr txBox="1">
            <a:spLocks/>
          </p:cNvSpPr>
          <p:nvPr/>
        </p:nvSpPr>
        <p:spPr>
          <a:xfrm>
            <a:off x="5215011" y="2303510"/>
            <a:ext cx="3401724" cy="3933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zh-CN" altLang="zh-CN" sz="2800" b="1" dirty="0">
                <a:latin typeface="+mn-ea"/>
              </a:rPr>
              <a:t>例</a:t>
            </a:r>
            <a:r>
              <a:rPr lang="en-US" altLang="zh-CN" sz="2800" b="1" dirty="0">
                <a:latin typeface="+mn-ea"/>
              </a:rPr>
              <a:t> 3-2 </a:t>
            </a:r>
            <a:r>
              <a:rPr lang="zh-CN" altLang="zh-CN" sz="2800" b="1" dirty="0">
                <a:latin typeface="+mn-ea"/>
              </a:rPr>
              <a:t> </a:t>
            </a:r>
            <a:r>
              <a:rPr lang="zh-CN" altLang="en-US" sz="2800" b="1" dirty="0">
                <a:latin typeface="+mn-ea"/>
              </a:rPr>
              <a:t>输入</a:t>
            </a:r>
            <a:r>
              <a:rPr lang="en-US" altLang="zh-CN" sz="2800" b="1" dirty="0" err="1">
                <a:latin typeface="+mn-ea"/>
              </a:rPr>
              <a:t>a,b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zh-CN" sz="2800" b="1" dirty="0">
                <a:latin typeface="+mn-ea"/>
              </a:rPr>
              <a:t>交换</a:t>
            </a:r>
            <a:r>
              <a:rPr lang="en-US" altLang="zh-CN" sz="2800" b="1" dirty="0" err="1">
                <a:latin typeface="+mn-ea"/>
              </a:rPr>
              <a:t>a,b</a:t>
            </a:r>
            <a:r>
              <a:rPr lang="zh-CN" altLang="zh-CN" sz="2800" b="1" dirty="0">
                <a:latin typeface="+mn-ea"/>
              </a:rPr>
              <a:t>值</a:t>
            </a:r>
            <a:endParaRPr lang="en-US" altLang="zh-CN" sz="2800" b="1" dirty="0">
              <a:latin typeface="+mn-ea"/>
            </a:endParaRP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a=int(input())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b=int(input())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print(</a:t>
            </a:r>
            <a:r>
              <a:rPr lang="en-US" altLang="zh-CN" sz="2800" dirty="0" err="1"/>
              <a:t>a,b</a:t>
            </a:r>
            <a:r>
              <a:rPr lang="en-US" altLang="zh-CN" sz="2800" dirty="0"/>
              <a:t>)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 err="1">
                <a:solidFill>
                  <a:srgbClr val="FFC000"/>
                </a:solidFill>
              </a:rPr>
              <a:t>a,b</a:t>
            </a:r>
            <a:r>
              <a:rPr lang="en-US" altLang="zh-CN" sz="2800" dirty="0">
                <a:solidFill>
                  <a:srgbClr val="FFC000"/>
                </a:solidFill>
              </a:rPr>
              <a:t>=</a:t>
            </a:r>
            <a:r>
              <a:rPr lang="en-US" altLang="zh-CN" sz="2800" dirty="0" err="1">
                <a:solidFill>
                  <a:srgbClr val="FFC000"/>
                </a:solidFill>
              </a:rPr>
              <a:t>b,a</a:t>
            </a:r>
            <a:r>
              <a:rPr lang="en-US" altLang="zh-CN" sz="2800" dirty="0">
                <a:solidFill>
                  <a:srgbClr val="FFC000"/>
                </a:solidFill>
              </a:rPr>
              <a:t>   </a:t>
            </a:r>
            <a:r>
              <a:rPr lang="en-US" altLang="zh-CN" sz="2800" dirty="0"/>
              <a:t>#a</a:t>
            </a:r>
            <a:r>
              <a:rPr lang="zh-CN" altLang="en-US" sz="2800" dirty="0"/>
              <a:t>和</a:t>
            </a:r>
            <a:r>
              <a:rPr lang="en-US" altLang="zh-CN" sz="2800" dirty="0"/>
              <a:t>b</a:t>
            </a:r>
            <a:r>
              <a:rPr lang="zh-CN" altLang="en-US" sz="2800" dirty="0"/>
              <a:t>交换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print(</a:t>
            </a:r>
            <a:r>
              <a:rPr lang="en-US" altLang="zh-CN" sz="2800" dirty="0" err="1"/>
              <a:t>a,b</a:t>
            </a:r>
            <a:r>
              <a:rPr lang="en-US" altLang="zh-CN" sz="2800" dirty="0"/>
              <a:t>)</a:t>
            </a:r>
            <a:endParaRPr lang="zh-CN" altLang="zh-CN" sz="2800" dirty="0"/>
          </a:p>
          <a:p>
            <a:pPr fontAlgn="auto">
              <a:spcAft>
                <a:spcPts val="0"/>
              </a:spcAft>
            </a:pPr>
            <a:endParaRPr lang="zh-CN" altLang="en-US" sz="2800" dirty="0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D7E7F9E-DFEA-9545-B355-C98CE754F747}"/>
              </a:ext>
            </a:extLst>
          </p:cNvPr>
          <p:cNvSpPr txBox="1">
            <a:spLocks/>
          </p:cNvSpPr>
          <p:nvPr/>
        </p:nvSpPr>
        <p:spPr>
          <a:xfrm>
            <a:off x="236611" y="154524"/>
            <a:ext cx="9956800" cy="707673"/>
          </a:xfrm>
          <a:prstGeom prst="rect">
            <a:avLst/>
          </a:prstGeom>
        </p:spPr>
        <p:txBody>
          <a:bodyPr vert="horz" lIns="45720" rIns="45720" anchor="ctr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zh-CN" b="1" dirty="0">
                <a:latin typeface="+mn-ea"/>
                <a:ea typeface="+mn-ea"/>
              </a:rPr>
              <a:t>赋值语句</a:t>
            </a:r>
            <a:endParaRPr kumimoji="1" lang="zh-CN" altLang="en-US" dirty="0">
              <a:latin typeface="+mn-ea"/>
              <a:ea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1C91D5-FF55-264D-B8D3-B34EA08FBD3F}"/>
              </a:ext>
            </a:extLst>
          </p:cNvPr>
          <p:cNvSpPr txBox="1"/>
          <p:nvPr/>
        </p:nvSpPr>
        <p:spPr>
          <a:xfrm>
            <a:off x="119338" y="862197"/>
            <a:ext cx="8497398" cy="13843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赋值语句用于</a:t>
            </a:r>
            <a:r>
              <a:rPr lang="zh-CN" altLang="en-US" sz="2400" b="1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将名称绑定到特定对象（值）</a:t>
            </a:r>
            <a:endParaRPr lang="en-US" altLang="zh-CN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lnSpc>
                <a:spcPct val="120000"/>
              </a:lnSpc>
              <a:buNone/>
            </a:pP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zh-CN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基本形式是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变量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=</a:t>
            </a:r>
            <a:r>
              <a:rPr lang="zh-CN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值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的形式</a:t>
            </a:r>
            <a:endParaRPr lang="en-US" altLang="zh-CN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6576" indent="0">
              <a:lnSpc>
                <a:spcPct val="120000"/>
              </a:lnSpc>
              <a:buNone/>
            </a:pP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=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”不是运算符，没有优先级和结合性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endParaRPr lang="zh-CN" alt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4F80EAD2-64B6-E844-8A2A-78BA18051B91}"/>
              </a:ext>
            </a:extLst>
          </p:cNvPr>
          <p:cNvSpPr txBox="1">
            <a:spLocks/>
          </p:cNvSpPr>
          <p:nvPr/>
        </p:nvSpPr>
        <p:spPr>
          <a:xfrm>
            <a:off x="8790156" y="2297279"/>
            <a:ext cx="3097043" cy="3933801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&gt;&gt;&gt;i=2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</a:t>
            </a:r>
            <a:r>
              <a:rPr lang="en-US" altLang="zh-CN" sz="2800" dirty="0">
                <a:solidFill>
                  <a:srgbClr val="FFC000"/>
                </a:solidFill>
              </a:rPr>
              <a:t>i*=3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&gt;&gt;&gt;i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6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&gt;&gt;&gt;j=5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</a:t>
            </a:r>
            <a:r>
              <a:rPr lang="en-US" altLang="zh-CN" sz="2800" dirty="0">
                <a:solidFill>
                  <a:srgbClr val="FFC000"/>
                </a:solidFill>
              </a:rPr>
              <a:t>j</a:t>
            </a:r>
            <a:r>
              <a:rPr lang="zh-CN" altLang="en-US" sz="2800" dirty="0">
                <a:solidFill>
                  <a:srgbClr val="FFC000"/>
                </a:solidFill>
              </a:rPr>
              <a:t>*</a:t>
            </a:r>
            <a:r>
              <a:rPr lang="en-US" altLang="zh-CN" sz="2800" dirty="0">
                <a:solidFill>
                  <a:srgbClr val="FFC000"/>
                </a:solidFill>
              </a:rPr>
              <a:t>=3+1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&gt;&gt;&gt;j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20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24693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413" y="26374"/>
            <a:ext cx="3556000" cy="114300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分支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if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400" y="1597638"/>
            <a:ext cx="3686200" cy="4525963"/>
          </a:xfrm>
        </p:spPr>
        <p:txBody>
          <a:bodyPr>
            <a:normAutofit fontScale="85000" lnSpcReduction="20000"/>
          </a:bodyPr>
          <a:lstStyle/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if </a:t>
            </a:r>
            <a:r>
              <a:rPr lang="zh-CN" altLang="zh-CN" dirty="0">
                <a:solidFill>
                  <a:srgbClr val="FFC000"/>
                </a:solidFill>
              </a:rPr>
              <a:t>逻辑表达式</a:t>
            </a:r>
            <a:r>
              <a:rPr lang="en-US" altLang="zh-CN" dirty="0">
                <a:solidFill>
                  <a:srgbClr val="FFC000"/>
                </a:solidFill>
              </a:rPr>
              <a:t>:</a:t>
            </a:r>
            <a:endParaRPr lang="zh-CN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        </a:t>
            </a:r>
            <a:r>
              <a:rPr lang="zh-CN" altLang="zh-CN" dirty="0">
                <a:solidFill>
                  <a:srgbClr val="FFC000"/>
                </a:solidFill>
              </a:rPr>
              <a:t>语句块</a:t>
            </a:r>
            <a:r>
              <a:rPr lang="en-US" altLang="zh-CN" dirty="0">
                <a:solidFill>
                  <a:srgbClr val="FFC000"/>
                </a:solidFill>
              </a:rPr>
              <a:t>1</a:t>
            </a:r>
            <a:endParaRPr lang="zh-CN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else:</a:t>
            </a:r>
            <a:endParaRPr lang="zh-CN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        </a:t>
            </a:r>
            <a:r>
              <a:rPr lang="zh-CN" altLang="zh-CN" dirty="0">
                <a:solidFill>
                  <a:srgbClr val="FFC000"/>
                </a:solidFill>
              </a:rPr>
              <a:t>语句块</a:t>
            </a:r>
            <a:r>
              <a:rPr lang="en-US" altLang="zh-CN" dirty="0">
                <a:solidFill>
                  <a:srgbClr val="FFC000"/>
                </a:solidFill>
              </a:rPr>
              <a:t>2</a:t>
            </a:r>
          </a:p>
          <a:p>
            <a:pPr marL="36576" indent="0">
              <a:buNone/>
            </a:pPr>
            <a:endParaRPr lang="en-US" altLang="zh-CN" dirty="0"/>
          </a:p>
          <a:p>
            <a:pPr marL="36576" indent="0">
              <a:buNone/>
            </a:pPr>
            <a:r>
              <a:rPr lang="zh-CN" altLang="en-US" dirty="0"/>
              <a:t>举例：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x=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if </a:t>
            </a:r>
            <a:r>
              <a:rPr lang="en-US" altLang="zh-CN" dirty="0" err="1"/>
              <a:t>x%2</a:t>
            </a:r>
            <a:r>
              <a:rPr lang="en-US" altLang="zh-CN" dirty="0"/>
              <a:t>==0: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    print("</a:t>
            </a:r>
            <a:r>
              <a:rPr lang="zh-CN" altLang="zh-CN" dirty="0"/>
              <a:t>偶数</a:t>
            </a:r>
            <a:r>
              <a:rPr lang="en-US" altLang="zh-CN" dirty="0"/>
              <a:t>")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else: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     print("</a:t>
            </a:r>
            <a:r>
              <a:rPr lang="zh-CN" altLang="zh-CN" dirty="0"/>
              <a:t>奇数</a:t>
            </a:r>
            <a:r>
              <a:rPr lang="en-US" altLang="zh-CN" dirty="0"/>
              <a:t>")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D6F09EDD-0B5A-0A48-940C-C889E548A171}"/>
              </a:ext>
            </a:extLst>
          </p:cNvPr>
          <p:cNvSpPr txBox="1">
            <a:spLocks/>
          </p:cNvSpPr>
          <p:nvPr/>
        </p:nvSpPr>
        <p:spPr>
          <a:xfrm>
            <a:off x="4864558" y="560517"/>
            <a:ext cx="6990184" cy="2074242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fontAlgn="auto">
              <a:spcAft>
                <a:spcPts val="0"/>
              </a:spcAft>
              <a:buNone/>
            </a:pP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例（计算水费）：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为鼓励居民节约用水，自来水公司采取按用水量阶梯式计价的办法，居民应交水费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y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（元）与月用水量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（吨）相关：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当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不超过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15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吨时，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y=4x/3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；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超过后，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y=2.5x−17.5,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；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小数部分保留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位。请编写程序实现水费的计算。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4B7AF7-4A70-3144-820F-C236320E340F}"/>
              </a:ext>
            </a:extLst>
          </p:cNvPr>
          <p:cNvSpPr txBox="1"/>
          <p:nvPr/>
        </p:nvSpPr>
        <p:spPr>
          <a:xfrm>
            <a:off x="4864558" y="2739191"/>
            <a:ext cx="6978205" cy="36828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x=float(input())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if x&lt;=15: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   y=4*x/3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else: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   y=2.5*x-17.5</a:t>
            </a:r>
            <a:endParaRPr lang="zh-CN" altLang="zh-CN" sz="2800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sz="2800" dirty="0"/>
              <a:t>print(“</a:t>
            </a:r>
            <a:r>
              <a:rPr lang="zh-CN" altLang="en-US" sz="2800" dirty="0"/>
              <a:t>水费 </a:t>
            </a:r>
            <a:r>
              <a:rPr lang="en-US" altLang="zh-CN" sz="2800" dirty="0"/>
              <a:t>= {:.2f}".format(y))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186088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3326160" cy="1143000"/>
          </a:xfrm>
        </p:spPr>
        <p:txBody>
          <a:bodyPr/>
          <a:lstStyle/>
          <a:p>
            <a:r>
              <a:rPr lang="zh-CN" altLang="en-US" b="1" dirty="0"/>
              <a:t>循环</a:t>
            </a:r>
            <a:r>
              <a:rPr lang="en-US" altLang="zh-CN" b="1" dirty="0"/>
              <a:t>for</a:t>
            </a:r>
            <a:r>
              <a:rPr lang="zh-CN" altLang="zh-CN" b="1" dirty="0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368" y="1417638"/>
            <a:ext cx="5158930" cy="4525963"/>
          </a:xfrm>
        </p:spPr>
        <p:txBody>
          <a:bodyPr/>
          <a:lstStyle/>
          <a:p>
            <a:pPr marL="36576" indent="0">
              <a:buNone/>
            </a:pPr>
            <a:r>
              <a:rPr lang="zh-CN" altLang="en-US" dirty="0"/>
              <a:t>格式：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for variable in </a:t>
            </a:r>
            <a:r>
              <a:rPr lang="zh-CN" altLang="zh-CN" dirty="0">
                <a:solidFill>
                  <a:srgbClr val="FFC000"/>
                </a:solidFill>
              </a:rPr>
              <a:t>列表</a:t>
            </a:r>
            <a:r>
              <a:rPr lang="en-US" altLang="zh-CN" dirty="0">
                <a:solidFill>
                  <a:srgbClr val="FFC000"/>
                </a:solidFill>
              </a:rPr>
              <a:t>:</a:t>
            </a:r>
            <a:endParaRPr lang="zh-CN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       </a:t>
            </a:r>
            <a:r>
              <a:rPr lang="zh-CN" altLang="zh-CN" dirty="0">
                <a:solidFill>
                  <a:srgbClr val="FFC000"/>
                </a:solidFill>
              </a:rPr>
              <a:t>语句块</a:t>
            </a:r>
            <a:endParaRPr lang="en-US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1691B5-F088-7D46-85D6-598B54193B3C}"/>
              </a:ext>
            </a:extLst>
          </p:cNvPr>
          <p:cNvSpPr txBox="1"/>
          <p:nvPr/>
        </p:nvSpPr>
        <p:spPr>
          <a:xfrm>
            <a:off x="335360" y="3321771"/>
            <a:ext cx="4680520" cy="27414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79476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for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后面的变量先被赋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于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列表的第一个值，并执行下面的代码块。然后变量被赋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于</a:t>
            </a: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列表中的第二个值，再次执行代码块。该过程一直继续，直到穷尽这个列表。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79476" indent="-34290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语句块缩进表示属于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for</a:t>
            </a:r>
            <a:r>
              <a:rPr lang="zh-CN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代码块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9C2EDE98-6B3B-634D-BD4C-CD27CD0E26CC}"/>
              </a:ext>
            </a:extLst>
          </p:cNvPr>
          <p:cNvSpPr txBox="1">
            <a:spLocks/>
          </p:cNvSpPr>
          <p:nvPr/>
        </p:nvSpPr>
        <p:spPr>
          <a:xfrm>
            <a:off x="5789216" y="2317609"/>
            <a:ext cx="5081984" cy="4104456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for i in [1,2,3,4]:</a:t>
            </a:r>
            <a:endParaRPr lang="zh-CN" altLang="zh-CN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     print(i)</a:t>
            </a:r>
            <a:endParaRPr lang="zh-CN" altLang="zh-CN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zh-CN" altLang="en-US" dirty="0"/>
              <a:t>输出：</a:t>
            </a:r>
            <a:endParaRPr lang="en-US" altLang="zh-CN" dirty="0"/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1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2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3</a:t>
            </a:r>
          </a:p>
          <a:p>
            <a:pPr marL="36576" indent="0" fontAlgn="auto">
              <a:spcAft>
                <a:spcPts val="0"/>
              </a:spcAft>
              <a:buFont typeface="Wingdings 2"/>
              <a:buNone/>
            </a:pP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7F39E6C0-1DA3-1047-A18C-E6F97577CFFB}"/>
              </a:ext>
            </a:extLst>
          </p:cNvPr>
          <p:cNvSpPr txBox="1">
            <a:spLocks/>
          </p:cNvSpPr>
          <p:nvPr/>
        </p:nvSpPr>
        <p:spPr>
          <a:xfrm>
            <a:off x="5566298" y="1064644"/>
            <a:ext cx="5342384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zh-CN" sz="4000"/>
              <a:t>【例</a:t>
            </a:r>
            <a:r>
              <a:rPr lang="en-US" altLang="zh-CN" sz="4000"/>
              <a:t> 3-3</a:t>
            </a:r>
            <a:r>
              <a:rPr lang="zh-CN" altLang="zh-CN" sz="4000"/>
              <a:t>】遍历列表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86672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range</a:t>
            </a:r>
            <a:r>
              <a:rPr lang="zh-CN" altLang="zh-CN" dirty="0"/>
              <a:t>函数</a:t>
            </a:r>
            <a:r>
              <a:rPr lang="zh-CN" altLang="en-US" dirty="0"/>
              <a:t>：表示一个范围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656870"/>
            <a:ext cx="9956800" cy="4525963"/>
          </a:xfrm>
        </p:spPr>
        <p:txBody>
          <a:bodyPr>
            <a:normAutofit/>
          </a:bodyPr>
          <a:lstStyle/>
          <a:p>
            <a:r>
              <a:rPr lang="zh-CN" altLang="en-US" dirty="0"/>
              <a:t>格式：</a:t>
            </a:r>
            <a:r>
              <a:rPr lang="en-US" altLang="zh-CN" dirty="0">
                <a:solidFill>
                  <a:srgbClr val="FFC000"/>
                </a:solidFill>
              </a:rPr>
              <a:t>range(start</a:t>
            </a:r>
            <a:r>
              <a:rPr lang="zh-CN" altLang="zh-CN" dirty="0">
                <a:solidFill>
                  <a:srgbClr val="FFC000"/>
                </a:solidFill>
              </a:rPr>
              <a:t>，</a:t>
            </a:r>
            <a:r>
              <a:rPr lang="en-US" altLang="zh-CN" dirty="0">
                <a:solidFill>
                  <a:srgbClr val="FFC000"/>
                </a:solidFill>
              </a:rPr>
              <a:t>stop</a:t>
            </a:r>
            <a:r>
              <a:rPr lang="zh-CN" altLang="zh-CN" dirty="0">
                <a:solidFill>
                  <a:srgbClr val="FFC000"/>
                </a:solidFill>
              </a:rPr>
              <a:t>，</a:t>
            </a:r>
            <a:r>
              <a:rPr lang="en-US" altLang="zh-CN" dirty="0">
                <a:solidFill>
                  <a:srgbClr val="FFC000"/>
                </a:solidFill>
              </a:rPr>
              <a:t>step)</a:t>
            </a:r>
            <a:endParaRPr lang="zh-CN" altLang="zh-CN" dirty="0">
              <a:solidFill>
                <a:srgbClr val="FFC000"/>
              </a:solidFill>
            </a:endParaRPr>
          </a:p>
          <a:p>
            <a:r>
              <a:rPr lang="zh-CN" altLang="en-US" dirty="0"/>
              <a:t>说明：</a:t>
            </a:r>
            <a:endParaRPr lang="en-US" altLang="zh-CN" dirty="0"/>
          </a:p>
          <a:p>
            <a:pPr lvl="1"/>
            <a:r>
              <a:rPr lang="en-US" altLang="zh-CN" dirty="0"/>
              <a:t>start:</a:t>
            </a:r>
            <a:r>
              <a:rPr lang="zh-CN" altLang="zh-CN" dirty="0"/>
              <a:t>计数从</a:t>
            </a:r>
            <a:r>
              <a:rPr lang="en-US" altLang="zh-CN" dirty="0"/>
              <a:t>start</a:t>
            </a:r>
            <a:r>
              <a:rPr lang="zh-CN" altLang="zh-CN" dirty="0"/>
              <a:t>开始</a:t>
            </a:r>
            <a:r>
              <a:rPr lang="zh-CN" altLang="en-US" dirty="0"/>
              <a:t>，</a:t>
            </a:r>
            <a:r>
              <a:rPr lang="zh-CN" altLang="zh-CN" dirty="0"/>
              <a:t>默认是从</a:t>
            </a:r>
            <a:r>
              <a:rPr lang="en-US" altLang="zh-CN" dirty="0"/>
              <a:t>0</a:t>
            </a:r>
            <a:r>
              <a:rPr lang="zh-CN" altLang="zh-CN" dirty="0"/>
              <a:t>开始</a:t>
            </a:r>
            <a:endParaRPr lang="en-US" altLang="zh-CN" dirty="0"/>
          </a:p>
          <a:p>
            <a:pPr marL="448056" lvl="1" indent="0">
              <a:buNone/>
            </a:pPr>
            <a:r>
              <a:rPr lang="zh-CN" altLang="zh-CN" dirty="0"/>
              <a:t>例如</a:t>
            </a:r>
            <a:r>
              <a:rPr lang="en-US" altLang="zh-CN" dirty="0"/>
              <a:t>range</a:t>
            </a: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）等价于</a:t>
            </a:r>
            <a:r>
              <a:rPr lang="en-US" altLang="zh-CN" dirty="0"/>
              <a:t>range</a:t>
            </a:r>
            <a:r>
              <a:rPr lang="zh-CN" altLang="zh-CN" dirty="0"/>
              <a:t>（</a:t>
            </a:r>
            <a:r>
              <a:rPr lang="en-US" altLang="zh-CN" dirty="0"/>
              <a:t>0</a:t>
            </a:r>
            <a:r>
              <a:rPr lang="zh-CN" altLang="zh-CN" dirty="0"/>
              <a:t>，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</a:p>
          <a:p>
            <a:pPr lvl="1"/>
            <a:r>
              <a:rPr lang="en-US" altLang="zh-CN" dirty="0"/>
              <a:t>stop: </a:t>
            </a:r>
            <a:r>
              <a:rPr lang="zh-CN" altLang="zh-CN" dirty="0"/>
              <a:t>计数到</a:t>
            </a:r>
            <a:r>
              <a:rPr lang="en-US" altLang="zh-CN" dirty="0"/>
              <a:t>stop</a:t>
            </a:r>
            <a:r>
              <a:rPr lang="zh-CN" altLang="zh-CN" dirty="0"/>
              <a:t>结束，但不包括</a:t>
            </a:r>
            <a:r>
              <a:rPr lang="en-US" altLang="zh-CN" dirty="0"/>
              <a:t> stop</a:t>
            </a:r>
          </a:p>
          <a:p>
            <a:pPr marL="448056" lvl="1" indent="0">
              <a:buNone/>
            </a:pPr>
            <a:r>
              <a:rPr lang="zh-CN" altLang="zh-CN" dirty="0"/>
              <a:t>例如：</a:t>
            </a:r>
            <a:r>
              <a:rPr lang="en-US" altLang="zh-CN" dirty="0"/>
              <a:t>list(range</a:t>
            </a:r>
            <a:r>
              <a:rPr lang="zh-CN" altLang="zh-CN" dirty="0"/>
              <a:t>（</a:t>
            </a:r>
            <a:r>
              <a:rPr lang="en-US" altLang="zh-CN" dirty="0"/>
              <a:t>0</a:t>
            </a:r>
            <a:r>
              <a:rPr lang="zh-CN" altLang="zh-CN" dirty="0"/>
              <a:t>，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)</a:t>
            </a:r>
            <a:r>
              <a:rPr lang="zh-CN" altLang="zh-CN" dirty="0"/>
              <a:t>是</a:t>
            </a:r>
            <a:r>
              <a:rPr lang="en-US" altLang="zh-CN" dirty="0"/>
              <a:t>[0, 1, 2, 3, 4]</a:t>
            </a:r>
            <a:r>
              <a:rPr lang="zh-CN" altLang="zh-CN" dirty="0"/>
              <a:t>没有</a:t>
            </a:r>
            <a:r>
              <a:rPr lang="en-US" altLang="zh-CN" dirty="0"/>
              <a:t>5 </a:t>
            </a:r>
            <a:endParaRPr lang="zh-CN" altLang="zh-CN" dirty="0"/>
          </a:p>
          <a:p>
            <a:pPr lvl="1"/>
            <a:r>
              <a:rPr lang="en-US" altLang="zh-CN" dirty="0"/>
              <a:t>step</a:t>
            </a:r>
            <a:r>
              <a:rPr lang="zh-CN" altLang="zh-CN" dirty="0"/>
              <a:t>：步长，默认为</a:t>
            </a:r>
            <a:r>
              <a:rPr lang="en-US" altLang="zh-CN" dirty="0"/>
              <a:t>1</a:t>
            </a:r>
          </a:p>
          <a:p>
            <a:pPr marL="448056" lvl="1" indent="0">
              <a:buNone/>
            </a:pPr>
            <a:r>
              <a:rPr lang="zh-CN" altLang="zh-CN" dirty="0"/>
              <a:t>例如：</a:t>
            </a:r>
            <a:r>
              <a:rPr lang="en-US" altLang="zh-CN" dirty="0"/>
              <a:t>range</a:t>
            </a:r>
            <a:r>
              <a:rPr lang="zh-CN" altLang="zh-CN" dirty="0"/>
              <a:t>（</a:t>
            </a:r>
            <a:r>
              <a:rPr lang="en-US" altLang="zh-CN" dirty="0"/>
              <a:t>0</a:t>
            </a:r>
            <a:r>
              <a:rPr lang="zh-CN" altLang="zh-CN" dirty="0"/>
              <a:t>，</a:t>
            </a:r>
            <a:r>
              <a:rPr lang="en-US" altLang="zh-CN" dirty="0"/>
              <a:t>5</a:t>
            </a:r>
            <a:r>
              <a:rPr lang="zh-CN" altLang="zh-CN" dirty="0"/>
              <a:t>）等价于</a:t>
            </a:r>
            <a:r>
              <a:rPr lang="en-US" altLang="zh-CN" dirty="0"/>
              <a:t>range(0, 5, 1)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40906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/>
              <a:t>range</a:t>
            </a:r>
            <a:r>
              <a:rPr lang="zh-CN" altLang="en-US" dirty="0"/>
              <a:t>函数产生列表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&gt;&gt;&gt; list(range(10))         # </a:t>
            </a:r>
            <a:r>
              <a:rPr lang="zh-CN" altLang="zh-CN" dirty="0"/>
              <a:t>从</a:t>
            </a:r>
            <a:r>
              <a:rPr lang="en-US" altLang="zh-CN" dirty="0"/>
              <a:t> 0 </a:t>
            </a:r>
            <a:r>
              <a:rPr lang="zh-CN" altLang="zh-CN" dirty="0"/>
              <a:t>开始到</a:t>
            </a:r>
            <a:r>
              <a:rPr lang="en-US" altLang="zh-CN" dirty="0"/>
              <a:t> 10</a:t>
            </a:r>
            <a:r>
              <a:rPr lang="zh-CN" altLang="zh-CN" dirty="0"/>
              <a:t>，不包括</a:t>
            </a:r>
            <a:r>
              <a:rPr lang="en-US" altLang="zh-CN" dirty="0"/>
              <a:t>10</a:t>
            </a:r>
            <a:endParaRPr lang="zh-CN" altLang="zh-CN" dirty="0"/>
          </a:p>
          <a:p>
            <a:r>
              <a:rPr lang="en-US" altLang="zh-CN" dirty="0"/>
              <a:t>   [0, 1, 2, 3, 4, 5, 6, 7, 8, 9 ]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&gt;&gt;&gt; list(range(1,11))       # </a:t>
            </a:r>
            <a:r>
              <a:rPr lang="zh-CN" altLang="zh-CN" dirty="0"/>
              <a:t>从</a:t>
            </a:r>
            <a:r>
              <a:rPr lang="en-US" altLang="zh-CN" dirty="0"/>
              <a:t> 1 </a:t>
            </a:r>
            <a:r>
              <a:rPr lang="zh-CN" altLang="zh-CN" dirty="0"/>
              <a:t>开始到</a:t>
            </a:r>
            <a:r>
              <a:rPr lang="en-US" altLang="zh-CN" dirty="0"/>
              <a:t>11 </a:t>
            </a:r>
            <a:endParaRPr lang="zh-CN" altLang="zh-CN" dirty="0"/>
          </a:p>
          <a:p>
            <a:r>
              <a:rPr lang="en-US" altLang="zh-CN" dirty="0"/>
              <a:t>[1, 2, 3, 4, 5, 6, 7, 8, 9, 10]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&gt;&gt;&gt; list(range(0, 30, 4))   # </a:t>
            </a:r>
            <a:r>
              <a:rPr lang="zh-CN" altLang="zh-CN" dirty="0"/>
              <a:t>步长为</a:t>
            </a:r>
            <a:r>
              <a:rPr lang="en-US" altLang="zh-CN" dirty="0"/>
              <a:t> 4</a:t>
            </a:r>
            <a:endParaRPr lang="zh-CN" altLang="zh-CN" dirty="0"/>
          </a:p>
          <a:p>
            <a:r>
              <a:rPr lang="en-US" altLang="zh-CN" dirty="0"/>
              <a:t>[0, 4, 8, 12, 16, 20, 24, 28]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&gt;&gt;&gt; list(range(0, -10, -1)) # </a:t>
            </a:r>
            <a:r>
              <a:rPr lang="zh-CN" altLang="zh-CN" dirty="0"/>
              <a:t>步长为负数</a:t>
            </a:r>
          </a:p>
          <a:p>
            <a:r>
              <a:rPr lang="en-US" altLang="zh-CN" dirty="0"/>
              <a:t>[0, -1, -2, -3, -4, -5, -6, -7, -8, -9]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5198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3E0C99-E51D-4424-B30A-C991B5623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效果等价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B14A0C-5C49-48EC-90EC-72CED22E5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Range</a:t>
            </a:r>
            <a:r>
              <a:rPr lang="zh-CN" altLang="en-US" dirty="0"/>
              <a:t>前有没有</a:t>
            </a:r>
            <a:r>
              <a:rPr lang="en-US" altLang="zh-CN" dirty="0"/>
              <a:t>list,</a:t>
            </a:r>
            <a:r>
              <a:rPr lang="zh-CN" altLang="en-US" dirty="0"/>
              <a:t>对</a:t>
            </a:r>
            <a:r>
              <a:rPr lang="en-US" altLang="zh-CN" dirty="0"/>
              <a:t>for</a:t>
            </a:r>
            <a:r>
              <a:rPr lang="zh-CN" altLang="en-US" dirty="0"/>
              <a:t>语句是等价的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list(range(1,5)):</a:t>
            </a:r>
          </a:p>
          <a:p>
            <a:r>
              <a:rPr lang="en-US" altLang="zh-CN" dirty="0"/>
              <a:t>    print(</a:t>
            </a:r>
            <a:r>
              <a:rPr lang="en-US" altLang="zh-CN" dirty="0" err="1"/>
              <a:t>i,end</a:t>
            </a:r>
            <a:r>
              <a:rPr lang="en-US" altLang="zh-CN" dirty="0"/>
              <a:t>=" ")</a:t>
            </a:r>
          </a:p>
          <a:p>
            <a:r>
              <a:rPr lang="en-US" altLang="zh-CN" dirty="0"/>
              <a:t>print()</a:t>
            </a:r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range(1,5):</a:t>
            </a:r>
          </a:p>
          <a:p>
            <a:r>
              <a:rPr lang="en-US" altLang="zh-CN" dirty="0"/>
              <a:t>    print(</a:t>
            </a:r>
            <a:r>
              <a:rPr lang="en-US" altLang="zh-CN" dirty="0" err="1"/>
              <a:t>i,end</a:t>
            </a:r>
            <a:r>
              <a:rPr lang="en-US" altLang="zh-CN" dirty="0"/>
              <a:t>=" ")</a:t>
            </a:r>
          </a:p>
          <a:p>
            <a:endParaRPr lang="en-US" altLang="zh-CN" dirty="0"/>
          </a:p>
          <a:p>
            <a:r>
              <a:rPr lang="zh-CN" altLang="en-US" dirty="0"/>
              <a:t>输出都是 ：</a:t>
            </a:r>
            <a:r>
              <a:rPr lang="en-US" altLang="zh-CN" dirty="0"/>
              <a:t>1  2  3  4</a:t>
            </a:r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1E095B-3095-43D9-9377-917CC1343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1DDC5F1-355C-450E-850E-112D890AA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57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5266928" cy="1143000"/>
          </a:xfrm>
        </p:spPr>
        <p:txBody>
          <a:bodyPr/>
          <a:lstStyle/>
          <a:p>
            <a:r>
              <a:rPr lang="en-US" altLang="zh-CN" dirty="0" err="1"/>
              <a:t>Python语言简介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1505" y="1555816"/>
            <a:ext cx="6048673" cy="486624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Python</a:t>
            </a:r>
            <a:r>
              <a:rPr lang="zh-CN" altLang="zh-CN" dirty="0"/>
              <a:t>是一种面向对象的解释型计算机程序设计语言，由荷兰人</a:t>
            </a:r>
            <a:r>
              <a:rPr lang="en-US" altLang="zh-CN" dirty="0"/>
              <a:t>Guido van Rossum</a:t>
            </a:r>
            <a:r>
              <a:rPr lang="zh-CN" altLang="zh-CN" dirty="0"/>
              <a:t>于</a:t>
            </a:r>
            <a:r>
              <a:rPr lang="en-US" altLang="zh-CN" dirty="0"/>
              <a:t>1989</a:t>
            </a:r>
            <a:r>
              <a:rPr lang="zh-CN" altLang="zh-CN" dirty="0"/>
              <a:t>年发明，第一个公开发行版发行于</a:t>
            </a:r>
            <a:r>
              <a:rPr lang="en-US" altLang="zh-CN" dirty="0"/>
              <a:t>1991</a:t>
            </a:r>
            <a:r>
              <a:rPr lang="zh-CN" altLang="zh-CN" dirty="0"/>
              <a:t>年。</a:t>
            </a: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zh-CN" dirty="0"/>
              <a:t>的设计哲学是</a:t>
            </a:r>
            <a:r>
              <a:rPr lang="en-US" altLang="zh-CN" dirty="0"/>
              <a:t>“</a:t>
            </a:r>
            <a:r>
              <a:rPr lang="zh-CN" altLang="zh-CN" dirty="0"/>
              <a:t>优雅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明确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简单</a:t>
            </a:r>
            <a:r>
              <a:rPr lang="en-US" altLang="zh-CN" dirty="0"/>
              <a:t>”</a:t>
            </a:r>
          </a:p>
          <a:p>
            <a:r>
              <a:rPr lang="en-US" altLang="zh-CN" dirty="0"/>
              <a:t>Python</a:t>
            </a:r>
            <a:r>
              <a:rPr lang="zh-CN" altLang="zh-CN" dirty="0"/>
              <a:t>是自由软件之一</a:t>
            </a:r>
            <a:r>
              <a:rPr lang="zh-CN" altLang="en-US" dirty="0"/>
              <a:t>，</a:t>
            </a:r>
            <a:r>
              <a:rPr lang="zh-CN" altLang="zh-CN" dirty="0"/>
              <a:t>免费、开源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zh-CN" dirty="0"/>
              <a:t>已经被移植到许多平台上。这些平台包括</a:t>
            </a:r>
            <a:r>
              <a:rPr lang="en-US" altLang="zh-CN" dirty="0"/>
              <a:t>Unix/Linux</a:t>
            </a:r>
            <a:r>
              <a:rPr lang="zh-CN" altLang="zh-CN" dirty="0"/>
              <a:t>、</a:t>
            </a:r>
            <a:r>
              <a:rPr lang="en-US" altLang="zh-CN" dirty="0"/>
              <a:t>Windows</a:t>
            </a:r>
            <a:r>
              <a:rPr lang="zh-CN" altLang="zh-CN" dirty="0"/>
              <a:t>、</a:t>
            </a:r>
            <a:r>
              <a:rPr lang="en-US" altLang="zh-CN" dirty="0"/>
              <a:t>Mac OS</a:t>
            </a:r>
            <a:r>
              <a:rPr lang="zh-CN" altLang="zh-CN" dirty="0"/>
              <a:t>。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程序设计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1555817"/>
            <a:ext cx="2759224" cy="314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zh-CN" altLang="zh-CN" dirty="0"/>
              <a:t>它可以求列表的和</a:t>
            </a:r>
            <a:endParaRPr lang="en-US" altLang="zh-CN" dirty="0"/>
          </a:p>
          <a:p>
            <a:pPr marL="36576" indent="0">
              <a:buNone/>
            </a:pPr>
            <a:r>
              <a:rPr lang="zh-CN" altLang="en-US" dirty="0">
                <a:solidFill>
                  <a:srgbClr val="FFC000"/>
                </a:solidFill>
              </a:rPr>
              <a:t>如何求</a:t>
            </a:r>
            <a:r>
              <a:rPr lang="en-US" altLang="zh-CN" dirty="0">
                <a:solidFill>
                  <a:srgbClr val="FFC000"/>
                </a:solidFill>
              </a:rPr>
              <a:t>1+2+3+...+10</a:t>
            </a:r>
            <a:r>
              <a:rPr lang="zh-CN" altLang="en-US" dirty="0">
                <a:solidFill>
                  <a:srgbClr val="FFC000"/>
                </a:solidFill>
              </a:rPr>
              <a:t>的和？</a:t>
            </a:r>
            <a:endParaRPr lang="en-US" altLang="zh-CN" dirty="0">
              <a:solidFill>
                <a:srgbClr val="FFC000"/>
              </a:solidFill>
            </a:endParaRPr>
          </a:p>
          <a:p>
            <a:pPr marL="36576" indent="0">
              <a:buNone/>
            </a:pPr>
            <a:r>
              <a:rPr lang="en-US" altLang="zh-CN" dirty="0"/>
              <a:t>&gt;&gt;&gt;sum([1,2,3,4,5,6,7,8,9,10])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55</a:t>
            </a:r>
          </a:p>
          <a:p>
            <a:pPr marL="36576" indent="0">
              <a:buNone/>
            </a:pPr>
            <a:r>
              <a:rPr lang="zh-CN" altLang="en-US" dirty="0"/>
              <a:t>或：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&gt;&gt;&gt;sum(range(1,11))</a:t>
            </a:r>
            <a:endParaRPr lang="zh-CN" altLang="zh-CN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68326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818" y="453900"/>
            <a:ext cx="10657184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 3-4</a:t>
            </a:r>
            <a:r>
              <a:rPr lang="zh-CN" altLang="zh-CN" dirty="0"/>
              <a:t>】输入</a:t>
            </a:r>
            <a:r>
              <a:rPr lang="en-US" altLang="zh-CN" dirty="0"/>
              <a:t>n</a:t>
            </a:r>
            <a:r>
              <a:rPr lang="zh-CN" altLang="zh-CN" dirty="0"/>
              <a:t>（</a:t>
            </a:r>
            <a:r>
              <a:rPr lang="en-US" altLang="zh-CN" dirty="0"/>
              <a:t>n&gt;=10</a:t>
            </a:r>
            <a:r>
              <a:rPr lang="zh-CN" altLang="zh-CN" dirty="0"/>
              <a:t>）</a:t>
            </a:r>
            <a:r>
              <a:rPr lang="en-US" altLang="zh-CN" dirty="0"/>
              <a:t>,</a:t>
            </a:r>
            <a:r>
              <a:rPr lang="zh-CN" altLang="zh-CN" dirty="0"/>
              <a:t>求</a:t>
            </a:r>
            <a:r>
              <a:rPr lang="en-US" altLang="zh-CN" dirty="0"/>
              <a:t> 1+2+...+n</a:t>
            </a:r>
            <a:r>
              <a:rPr lang="zh-CN" altLang="zh-CN" dirty="0"/>
              <a:t>之和。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US" altLang="zh-CN" dirty="0"/>
              <a:t>n=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s=sum(range(n+1))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print(s)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16275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 3-5</a:t>
            </a:r>
            <a:r>
              <a:rPr lang="zh-CN" altLang="zh-CN" dirty="0"/>
              <a:t>】输入</a:t>
            </a:r>
            <a:r>
              <a:rPr lang="en-US" altLang="zh-CN" dirty="0"/>
              <a:t>n</a:t>
            </a:r>
            <a:r>
              <a:rPr lang="zh-CN" altLang="zh-CN" dirty="0"/>
              <a:t>（</a:t>
            </a:r>
            <a:r>
              <a:rPr lang="en-US" altLang="zh-CN" dirty="0"/>
              <a:t>n&gt;=5</a:t>
            </a:r>
            <a:r>
              <a:rPr lang="zh-CN" altLang="zh-CN" dirty="0"/>
              <a:t>）求</a:t>
            </a:r>
            <a:r>
              <a:rPr lang="en-US" altLang="zh-CN" dirty="0"/>
              <a:t>n!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US" altLang="zh-CN" dirty="0"/>
              <a:t>n=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fac=1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range(1,n+1) :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fac=fac*</a:t>
            </a:r>
            <a:r>
              <a:rPr lang="en-US" altLang="zh-CN" dirty="0" err="1"/>
              <a:t>i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print(fac)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5108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7467600" cy="1029661"/>
          </a:xfrm>
        </p:spPr>
        <p:txBody>
          <a:bodyPr/>
          <a:lstStyle/>
          <a:p>
            <a:r>
              <a:rPr lang="zh-CN" altLang="en-US" dirty="0"/>
              <a:t>列表元素可以是表达式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&gt;&gt;&gt;a=3</a:t>
            </a:r>
          </a:p>
          <a:p>
            <a:r>
              <a:rPr lang="en-US" altLang="zh-CN" dirty="0"/>
              <a:t>&gt;&gt;&gt;b=7</a:t>
            </a:r>
          </a:p>
          <a:p>
            <a:r>
              <a:rPr lang="en-US" altLang="zh-CN" dirty="0"/>
              <a:t>&gt;&gt;&gt;</a:t>
            </a:r>
            <a:r>
              <a:rPr lang="en-US" altLang="zh-CN" dirty="0" err="1"/>
              <a:t>lst</a:t>
            </a:r>
            <a:r>
              <a:rPr lang="en-US" altLang="zh-CN" dirty="0"/>
              <a:t>=[a+2,b]</a:t>
            </a:r>
          </a:p>
          <a:p>
            <a:r>
              <a:rPr lang="en-US" altLang="zh-CN" dirty="0"/>
              <a:t>&gt;&gt;&gt;</a:t>
            </a:r>
            <a:r>
              <a:rPr lang="en-US" altLang="zh-CN" dirty="0" err="1"/>
              <a:t>lst</a:t>
            </a:r>
            <a:endParaRPr lang="en-US" altLang="zh-CN" dirty="0"/>
          </a:p>
          <a:p>
            <a:r>
              <a:rPr lang="en-US" altLang="zh-CN" dirty="0"/>
              <a:t>[5,7]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46646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E82ADA-797F-47DB-B115-FF56F2628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for</a:t>
            </a:r>
            <a:r>
              <a:rPr lang="zh-CN" altLang="en-US" dirty="0"/>
              <a:t>循环和列表结合新列表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15AE90-370B-4A7C-950D-794A2CB7AB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7591" y="1450026"/>
            <a:ext cx="5542072" cy="5225312"/>
          </a:xfrm>
        </p:spPr>
        <p:txBody>
          <a:bodyPr>
            <a:normAutofit/>
          </a:bodyPr>
          <a:lstStyle/>
          <a:p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=[i+5 for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in [1,2,3,4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 ]]</a:t>
            </a:r>
          </a:p>
          <a:p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36576" indent="0"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它等价于下面语句块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36576" indent="0">
              <a:lnSpc>
                <a:spcPts val="1185"/>
              </a:lnSpc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0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lst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=[]</a:t>
            </a:r>
            <a:endParaRPr lang="zh-CN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lnSpc>
                <a:spcPts val="1185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for </a:t>
            </a:r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in [1,2,3,4]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  <a:endParaRPr lang="zh-CN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ts val="1185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=</a:t>
            </a:r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+[i+5]</a:t>
            </a:r>
          </a:p>
          <a:p>
            <a:pPr indent="0">
              <a:lnSpc>
                <a:spcPts val="1185"/>
              </a:lnSpc>
              <a:buNone/>
            </a:pP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>
              <a:lnSpc>
                <a:spcPts val="1185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&gt;&gt;&gt;</a:t>
            </a:r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>
              <a:lnSpc>
                <a:spcPts val="1185"/>
              </a:lnSpc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[6,7,8,9]</a:t>
            </a:r>
            <a:endParaRPr lang="zh-CN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ts val="1185"/>
              </a:lnSpc>
              <a:buNone/>
            </a:pP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>
              <a:lnSpc>
                <a:spcPts val="1185"/>
              </a:lnSpc>
              <a:buNone/>
            </a:pP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>
              <a:lnSpc>
                <a:spcPts val="1185"/>
              </a:lnSpc>
              <a:buNone/>
            </a:pPr>
            <a:endParaRPr lang="zh-CN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b="1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AE7CFC-EED1-4288-B241-466664F77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20B61D-1EE2-462C-A5CE-88DC232BB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7FBDF-D1C1-49FA-AE48-61970863A0DB}" type="slidenum">
              <a:rPr lang="en-US" altLang="zh-CN" smtClean="0"/>
              <a:pPr>
                <a:defRPr/>
              </a:pPr>
              <a:t>64</a:t>
            </a:fld>
            <a:endParaRPr lang="en-US" altLang="zh-CN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4099CF-EFFF-9847-B666-26414CCC815B}"/>
              </a:ext>
            </a:extLst>
          </p:cNvPr>
          <p:cNvSpPr txBox="1"/>
          <p:nvPr/>
        </p:nvSpPr>
        <p:spPr>
          <a:xfrm>
            <a:off x="5829663" y="1910186"/>
            <a:ext cx="50114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/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=[i+5 for i in [1,2,3,4]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 if  i%2==1]</a:t>
            </a:r>
          </a:p>
          <a:p>
            <a:pPr marL="11430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它等价于下面语句块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lst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=[]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for i in [1,2,3,4]: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576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if i%2==1: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=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lst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+[i+5]</a:t>
            </a:r>
          </a:p>
        </p:txBody>
      </p:sp>
    </p:spTree>
    <p:extLst>
      <p:ext uri="{BB962C8B-B14F-4D97-AF65-F5344CB8AC3E}">
        <p14:creationId xmlns:p14="http://schemas.microsoft.com/office/powerpoint/2010/main" val="18285715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列表推导式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166920" cy="4525963"/>
          </a:xfrm>
        </p:spPr>
        <p:txBody>
          <a:bodyPr>
            <a:normAutofit/>
          </a:bodyPr>
          <a:lstStyle/>
          <a:p>
            <a:r>
              <a:rPr lang="zh-CN" altLang="zh-CN" dirty="0"/>
              <a:t>列表推导式是从一个或者多个列表快速简洁地创建列表的一种方法，又被称为列表解析。它可以将循环和条件判断结合，从而避免语法冗长的代码，同时提高程序性能。</a:t>
            </a:r>
            <a:endParaRPr lang="en-US" altLang="zh-CN" dirty="0"/>
          </a:p>
          <a:p>
            <a:r>
              <a:rPr lang="en-US" altLang="zh-CN" dirty="0"/>
              <a:t>[ expression for item in </a:t>
            </a:r>
            <a:r>
              <a:rPr lang="zh-CN" altLang="en-US" dirty="0"/>
              <a:t>列表</a:t>
            </a:r>
            <a:r>
              <a:rPr lang="en-US" altLang="zh-CN" dirty="0"/>
              <a:t> ]</a:t>
            </a:r>
          </a:p>
          <a:p>
            <a:r>
              <a:rPr lang="en-US" altLang="zh-CN" dirty="0"/>
              <a:t>  </a:t>
            </a:r>
            <a:r>
              <a:rPr lang="zh-CN" altLang="en-US" dirty="0"/>
              <a:t>输出表达式      变量</a:t>
            </a:r>
            <a:endParaRPr lang="zh-CN" altLang="zh-CN" dirty="0"/>
          </a:p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nl</a:t>
            </a:r>
            <a:r>
              <a:rPr lang="en-US" altLang="zh-CN" dirty="0"/>
              <a:t> = [2*number for number in [1,2,3,4,5]]</a:t>
            </a:r>
            <a:endParaRPr lang="zh-CN" altLang="zh-CN" dirty="0"/>
          </a:p>
          <a:p>
            <a:r>
              <a:rPr lang="en-US" altLang="zh-CN" dirty="0"/>
              <a:t>&gt;&gt;&gt;</a:t>
            </a:r>
            <a:r>
              <a:rPr lang="en-US" altLang="zh-CN" dirty="0" err="1"/>
              <a:t>nl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[2, 4, 6, 8, 10]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65</a:t>
            </a:fld>
            <a:endParaRPr lang="en-US" altLang="zh-CN"/>
          </a:p>
        </p:txBody>
      </p:sp>
      <p:sp>
        <p:nvSpPr>
          <p:cNvPr id="6" name="圆角矩形 5"/>
          <p:cNvSpPr/>
          <p:nvPr/>
        </p:nvSpPr>
        <p:spPr>
          <a:xfrm>
            <a:off x="1127448" y="3717032"/>
            <a:ext cx="2088232" cy="4320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733528" y="3681489"/>
            <a:ext cx="1152128" cy="4320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279576" y="3590156"/>
            <a:ext cx="0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4271848" y="3518148"/>
            <a:ext cx="0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1029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带条件的列表解析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US" altLang="zh-CN" dirty="0"/>
              <a:t>[expression for item in        </a:t>
            </a:r>
            <a:r>
              <a:rPr lang="zh-CN" altLang="en-US" dirty="0"/>
              <a:t>列表</a:t>
            </a:r>
            <a:r>
              <a:rPr lang="en-US" altLang="zh-CN" dirty="0"/>
              <a:t> if condition]</a:t>
            </a:r>
            <a:endParaRPr lang="zh-CN" altLang="zh-CN" dirty="0"/>
          </a:p>
          <a:p>
            <a:r>
              <a:rPr lang="en-US" altLang="zh-CN" dirty="0"/>
              <a:t>&gt;&gt;&gt;  </a:t>
            </a:r>
            <a:r>
              <a:rPr lang="en-US" altLang="zh-CN" dirty="0" err="1"/>
              <a:t>nl</a:t>
            </a:r>
            <a:r>
              <a:rPr lang="en-US" altLang="zh-CN" dirty="0"/>
              <a:t>=[number for number in  </a:t>
            </a:r>
            <a:r>
              <a:rPr lang="zh-CN" altLang="en-US" dirty="0"/>
              <a:t>     </a:t>
            </a:r>
            <a:r>
              <a:rPr lang="en-US" altLang="zh-CN" dirty="0"/>
              <a:t>range(1,8) if number % 2 == 1]   </a:t>
            </a:r>
            <a:r>
              <a:rPr lang="zh-CN" altLang="en-US" dirty="0"/>
              <a:t>可选</a:t>
            </a:r>
            <a:endParaRPr lang="zh-CN" altLang="zh-CN" dirty="0"/>
          </a:p>
          <a:p>
            <a:r>
              <a:rPr lang="en-US" altLang="zh-CN" dirty="0"/>
              <a:t> &gt;&gt;&gt;  </a:t>
            </a:r>
            <a:r>
              <a:rPr lang="en-US" altLang="zh-CN" dirty="0" err="1"/>
              <a:t>number_list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[1, 3, 5, 7]</a:t>
            </a: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66</a:t>
            </a:fld>
            <a:endParaRPr lang="en-US" altLang="zh-CN"/>
          </a:p>
        </p:txBody>
      </p:sp>
      <p:sp>
        <p:nvSpPr>
          <p:cNvPr id="6" name="圆角矩形 5"/>
          <p:cNvSpPr/>
          <p:nvPr/>
        </p:nvSpPr>
        <p:spPr>
          <a:xfrm>
            <a:off x="7248128" y="1700808"/>
            <a:ext cx="1872208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8328248" y="2132856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003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E838A3-A97A-4C23-A55E-0980F9966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级数求和编程的一般模式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A5343F42-D798-4DE1-A254-D3F9725043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CN" dirty="0"/>
                  <a:t>a</a:t>
                </a:r>
                <a:r>
                  <a:rPr lang="en-US" altLang="zh-CN" baseline="-25000" dirty="0"/>
                  <a:t>0</a:t>
                </a:r>
                <a:r>
                  <a:rPr lang="en-US" altLang="zh-CN" dirty="0"/>
                  <a:t>+a</a:t>
                </a:r>
                <a:r>
                  <a:rPr lang="en-US" altLang="zh-CN" baseline="-25000" dirty="0"/>
                  <a:t>1</a:t>
                </a:r>
                <a:r>
                  <a:rPr lang="en-US" altLang="zh-CN" dirty="0"/>
                  <a:t>+……+a</a:t>
                </a:r>
                <a:r>
                  <a:rPr lang="en-US" altLang="zh-CN" baseline="-25000" dirty="0"/>
                  <a:t>n-1</a:t>
                </a:r>
                <a:r>
                  <a:rPr lang="en-US" altLang="zh-CN" dirty="0"/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nary>
                  </m:oMath>
                </a14:m>
                <a:r>
                  <a:rPr lang="en-US" altLang="zh-CN" baseline="-25000" dirty="0"/>
                  <a:t>i</a:t>
                </a:r>
              </a:p>
              <a:p>
                <a:r>
                  <a:rPr lang="en-US" altLang="zh-CN" baseline="-25000" dirty="0"/>
                  <a:t>sum----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altLang="zh-CN" i="1" baseline="-25000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/>
                    </m:nary>
                  </m:oMath>
                </a14:m>
                <a:endParaRPr lang="en-US" altLang="zh-CN" baseline="-25000" dirty="0"/>
              </a:p>
              <a:p>
                <a:r>
                  <a:rPr lang="en-US" altLang="zh-CN" dirty="0"/>
                  <a:t>for 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 in range(n)----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=0</a:t>
                </a:r>
                <a:r>
                  <a:rPr lang="zh-CN" altLang="en-US" dirty="0"/>
                  <a:t>到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=n-1</a:t>
                </a:r>
              </a:p>
              <a:p>
                <a:r>
                  <a:rPr lang="zh-CN" altLang="en-US" dirty="0"/>
                  <a:t>合起来：</a:t>
                </a:r>
                <a:endParaRPr lang="en-US" altLang="zh-CN" dirty="0"/>
              </a:p>
              <a:p>
                <a:r>
                  <a:rPr lang="en-US" altLang="zh-CN" dirty="0"/>
                  <a:t>   sum([a</a:t>
                </a:r>
                <a:r>
                  <a:rPr lang="en-US" altLang="zh-CN" baseline="-25000" dirty="0"/>
                  <a:t>i</a:t>
                </a:r>
                <a:r>
                  <a:rPr lang="en-US" altLang="zh-CN" dirty="0"/>
                  <a:t> for 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 in range(n)])</a:t>
                </a:r>
              </a:p>
              <a:p>
                <a:endParaRPr lang="en-US" altLang="zh-CN" dirty="0"/>
              </a:p>
              <a:p>
                <a:r>
                  <a:rPr lang="zh-CN" altLang="en-US" dirty="0"/>
                  <a:t>级数求和就变成如何写通项公式</a:t>
                </a:r>
                <a:r>
                  <a:rPr lang="en-US" altLang="zh-CN" dirty="0"/>
                  <a:t>a</a:t>
                </a:r>
                <a:r>
                  <a:rPr lang="en-US" altLang="zh-CN" baseline="-25000" dirty="0"/>
                  <a:t>i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A5343F42-D798-4DE1-A254-D3F9725043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90" t="-1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08327B-382A-4EEA-9E79-77FFBA1DD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559214-7CEE-4A78-9F3D-D2FA85C32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83427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 3-6</a:t>
            </a:r>
            <a:r>
              <a:rPr lang="zh-CN" altLang="zh-CN" dirty="0"/>
              <a:t>】【例</a:t>
            </a:r>
            <a:r>
              <a:rPr lang="en-US" altLang="zh-CN" dirty="0"/>
              <a:t> 3-7</a:t>
            </a:r>
            <a:r>
              <a:rPr lang="zh-CN" altLang="zh-CN" dirty="0"/>
              <a:t>】求</a:t>
            </a:r>
            <a:r>
              <a:rPr lang="zh-CN" altLang="en-US" dirty="0"/>
              <a:t>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600201"/>
            <a:ext cx="10369152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求</a:t>
            </a:r>
            <a:r>
              <a:rPr lang="en-US" altLang="zh-CN" dirty="0"/>
              <a:t>1+1/2+...+1/20</a:t>
            </a:r>
            <a:r>
              <a:rPr lang="zh-CN" altLang="zh-CN" dirty="0"/>
              <a:t>之和</a:t>
            </a:r>
            <a:endParaRPr lang="en-US" altLang="zh-CN" dirty="0"/>
          </a:p>
          <a:p>
            <a:r>
              <a:rPr lang="en-US" altLang="zh-CN" dirty="0"/>
              <a:t>print(sum([1/</a:t>
            </a:r>
            <a:r>
              <a:rPr lang="en-US" altLang="zh-CN" dirty="0" err="1"/>
              <a:t>i</a:t>
            </a:r>
            <a:r>
              <a:rPr lang="en-US" altLang="zh-CN" dirty="0"/>
              <a:t> for </a:t>
            </a:r>
            <a:r>
              <a:rPr lang="en-US" altLang="zh-CN" dirty="0" err="1"/>
              <a:t>i</a:t>
            </a:r>
            <a:r>
              <a:rPr lang="en-US" altLang="zh-CN" dirty="0"/>
              <a:t> in list(range(1,21))]))</a:t>
            </a:r>
          </a:p>
          <a:p>
            <a:r>
              <a:rPr lang="zh-CN" altLang="en-US" dirty="0"/>
              <a:t>通项公式</a:t>
            </a:r>
            <a:r>
              <a:rPr lang="en-US" altLang="zh-CN" dirty="0"/>
              <a:t>: a</a:t>
            </a:r>
            <a:r>
              <a:rPr lang="en-US" altLang="zh-CN" baseline="-25000" dirty="0"/>
              <a:t>i </a:t>
            </a:r>
            <a:r>
              <a:rPr lang="en-US" altLang="zh-CN" dirty="0"/>
              <a:t>=1/</a:t>
            </a:r>
            <a:r>
              <a:rPr lang="en-US" altLang="zh-CN" dirty="0" err="1"/>
              <a:t>i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求</a:t>
            </a:r>
            <a:r>
              <a:rPr lang="en-US" altLang="zh-CN" dirty="0"/>
              <a:t> 1-1/2+1/3-1/4+...</a:t>
            </a:r>
            <a:r>
              <a:rPr lang="zh-CN" altLang="zh-CN" dirty="0"/>
              <a:t>之前</a:t>
            </a:r>
            <a:r>
              <a:rPr lang="en-US" altLang="zh-CN" dirty="0"/>
              <a:t>n</a:t>
            </a:r>
            <a:r>
              <a:rPr lang="zh-CN" altLang="zh-CN" dirty="0"/>
              <a:t>项和</a:t>
            </a:r>
            <a:r>
              <a:rPr lang="en-US" altLang="zh-CN" dirty="0"/>
              <a:t>(n&gt;=10)</a:t>
            </a:r>
          </a:p>
          <a:p>
            <a:pPr marL="36576" indent="0">
              <a:buNone/>
            </a:pPr>
            <a:r>
              <a:rPr lang="en-US" altLang="zh-CN" dirty="0"/>
              <a:t>n=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print(sum([1/</a:t>
            </a:r>
            <a:r>
              <a:rPr lang="en-US" altLang="zh-CN" dirty="0" err="1"/>
              <a:t>i</a:t>
            </a:r>
            <a:r>
              <a:rPr lang="en-US" altLang="zh-CN" dirty="0"/>
              <a:t> if i%2==1 else -1/</a:t>
            </a:r>
            <a:r>
              <a:rPr lang="en-US" altLang="zh-CN" dirty="0" err="1"/>
              <a:t>i</a:t>
            </a:r>
            <a:r>
              <a:rPr lang="en-US" altLang="zh-CN" dirty="0"/>
              <a:t>  for </a:t>
            </a:r>
            <a:r>
              <a:rPr lang="en-US" altLang="zh-CN" dirty="0" err="1"/>
              <a:t>i</a:t>
            </a:r>
            <a:r>
              <a:rPr lang="en-US" altLang="zh-CN" dirty="0"/>
              <a:t> in   \    </a:t>
            </a:r>
          </a:p>
          <a:p>
            <a:pPr marL="36576" indent="0">
              <a:buNone/>
            </a:pPr>
            <a:r>
              <a:rPr lang="en-US" altLang="zh-CN" dirty="0"/>
              <a:t>                  range(1,n+1)]))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07011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列表推导式的</a:t>
            </a:r>
            <a:r>
              <a:rPr lang="en-US" altLang="zh-CN" dirty="0"/>
              <a:t>if</a:t>
            </a:r>
            <a:r>
              <a:rPr lang="zh-CN" altLang="zh-CN" dirty="0"/>
              <a:t>条件和条件表达式同时使用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3512" y="1600201"/>
            <a:ext cx="8735888" cy="4525963"/>
          </a:xfrm>
        </p:spPr>
        <p:txBody>
          <a:bodyPr/>
          <a:lstStyle/>
          <a:p>
            <a:pPr marL="36576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 3-8</a:t>
            </a:r>
            <a:r>
              <a:rPr lang="zh-CN" altLang="zh-CN" dirty="0"/>
              <a:t>】求</a:t>
            </a:r>
            <a:r>
              <a:rPr lang="en-US" altLang="zh-CN" dirty="0"/>
              <a:t> 1-1/3+1/5-1/7+...-1/47+1/49</a:t>
            </a:r>
          </a:p>
          <a:p>
            <a:r>
              <a:rPr lang="en-US" altLang="zh-CN" dirty="0"/>
              <a:t>&gt;&gt;&gt; [</a:t>
            </a:r>
            <a:r>
              <a:rPr lang="en-US" altLang="zh-CN" dirty="0" err="1"/>
              <a:t>i</a:t>
            </a:r>
            <a:r>
              <a:rPr lang="en-US" altLang="zh-CN" dirty="0"/>
              <a:t> if i%4==1 else –</a:t>
            </a:r>
            <a:r>
              <a:rPr lang="en-US" altLang="zh-CN" dirty="0" err="1"/>
              <a:t>i</a:t>
            </a:r>
            <a:r>
              <a:rPr lang="en-US" altLang="zh-CN" dirty="0"/>
              <a:t> for </a:t>
            </a:r>
            <a:r>
              <a:rPr lang="en-US" altLang="zh-CN" dirty="0" err="1"/>
              <a:t>i</a:t>
            </a:r>
            <a:r>
              <a:rPr lang="en-US" altLang="zh-CN" dirty="0"/>
              <a:t> in  range(1,50) \</a:t>
            </a:r>
          </a:p>
          <a:p>
            <a:r>
              <a:rPr lang="en-US" altLang="zh-CN" dirty="0"/>
              <a:t>       if </a:t>
            </a:r>
            <a:r>
              <a:rPr lang="en-US" altLang="zh-CN" dirty="0" err="1"/>
              <a:t>i</a:t>
            </a:r>
            <a:r>
              <a:rPr lang="en-US" altLang="zh-CN" dirty="0"/>
              <a:t> %2==1]</a:t>
            </a:r>
            <a:endParaRPr lang="zh-CN" altLang="zh-CN" dirty="0"/>
          </a:p>
          <a:p>
            <a:r>
              <a:rPr lang="en-US" altLang="zh-CN" dirty="0"/>
              <a:t>[1, -3, 5, -7, 9, -11, 13, -15, 17, -19, 21, -23, 25, -27, 29, -31, 33, -35, 37, -39,41, -43, 45, </a:t>
            </a:r>
          </a:p>
          <a:p>
            <a:pPr marL="36576" indent="0">
              <a:buNone/>
            </a:pPr>
            <a:r>
              <a:rPr lang="en-US" altLang="zh-CN" dirty="0"/>
              <a:t>    -47, 49]</a:t>
            </a:r>
          </a:p>
          <a:p>
            <a:pPr marL="36576" indent="0">
              <a:buNone/>
            </a:pPr>
            <a:r>
              <a:rPr lang="en-US" altLang="zh-CN" dirty="0"/>
              <a:t>print(sum([1/</a:t>
            </a:r>
            <a:r>
              <a:rPr lang="en-US" altLang="zh-CN" dirty="0" err="1"/>
              <a:t>i</a:t>
            </a:r>
            <a:r>
              <a:rPr lang="en-US" altLang="zh-CN" dirty="0"/>
              <a:t> if </a:t>
            </a:r>
            <a:r>
              <a:rPr lang="en-US" altLang="zh-CN" dirty="0" err="1"/>
              <a:t>i%4</a:t>
            </a:r>
            <a:r>
              <a:rPr lang="en-US" altLang="zh-CN" dirty="0"/>
              <a:t>==1 else -1/</a:t>
            </a:r>
            <a:r>
              <a:rPr lang="en-US" altLang="zh-CN" dirty="0" err="1"/>
              <a:t>i</a:t>
            </a:r>
            <a:r>
              <a:rPr lang="en-US" altLang="zh-CN" dirty="0"/>
              <a:t> for </a:t>
            </a:r>
            <a:r>
              <a:rPr lang="en-US" altLang="zh-CN" dirty="0" err="1"/>
              <a:t>i</a:t>
            </a:r>
            <a:r>
              <a:rPr lang="en-US" altLang="zh-CN" dirty="0"/>
              <a:t> in   \</a:t>
            </a:r>
          </a:p>
          <a:p>
            <a:pPr marL="36576" indent="0">
              <a:buNone/>
            </a:pPr>
            <a:r>
              <a:rPr lang="en-US" altLang="zh-CN" dirty="0"/>
              <a:t>        range(1,50) if i%2==1]))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69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96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1"/>
          <p:cNvSpPr>
            <a:spLocks noGrp="1"/>
          </p:cNvSpPr>
          <p:nvPr>
            <p:ph type="title"/>
          </p:nvPr>
        </p:nvSpPr>
        <p:spPr>
          <a:xfrm>
            <a:off x="1883588" y="34149"/>
            <a:ext cx="6419056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dirty="0"/>
              <a:t>Python IDLE</a:t>
            </a:r>
            <a:r>
              <a:rPr lang="zh-CN" altLang="zh-CN" dirty="0"/>
              <a:t>开发环境</a:t>
            </a:r>
            <a:endParaRPr lang="zh-CN" altLang="en-US" dirty="0"/>
          </a:p>
        </p:txBody>
      </p:sp>
      <p:sp>
        <p:nvSpPr>
          <p:cNvPr id="89090" name="内容占位符 2"/>
          <p:cNvSpPr>
            <a:spLocks noGrp="1"/>
          </p:cNvSpPr>
          <p:nvPr>
            <p:ph idx="1"/>
          </p:nvPr>
        </p:nvSpPr>
        <p:spPr>
          <a:xfrm>
            <a:off x="1981201" y="980729"/>
            <a:ext cx="8507413" cy="187340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dirty="0"/>
              <a:t>Python </a:t>
            </a:r>
            <a:r>
              <a:rPr lang="zh-CN" altLang="en-US" dirty="0"/>
              <a:t>：</a:t>
            </a:r>
            <a:r>
              <a:rPr lang="en-US" altLang="zh-CN" dirty="0">
                <a:hlinkClick r:id="rId2"/>
              </a:rPr>
              <a:t>https://</a:t>
            </a:r>
            <a:r>
              <a:rPr lang="en-US" altLang="zh-CN" dirty="0" err="1">
                <a:hlinkClick r:id="rId2"/>
              </a:rPr>
              <a:t>www.python.org</a:t>
            </a:r>
            <a:r>
              <a:rPr lang="en-US" altLang="zh-CN" dirty="0">
                <a:hlinkClick r:id="rId2"/>
              </a:rPr>
              <a:t>/downloads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选择</a:t>
            </a:r>
            <a:r>
              <a:rPr lang="en-US" altLang="zh-CN" dirty="0"/>
              <a:t>Python</a:t>
            </a:r>
            <a:r>
              <a:rPr lang="zh-CN" altLang="en-US" dirty="0"/>
              <a:t>版本</a:t>
            </a:r>
            <a:endParaRPr lang="en-US" altLang="zh-CN" dirty="0"/>
          </a:p>
          <a:p>
            <a:pPr>
              <a:defRPr/>
            </a:pPr>
            <a:r>
              <a:rPr lang="zh-CN" altLang="en-US" dirty="0"/>
              <a:t>选择操作系统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37F85A-D60B-4C4B-AE71-9E446321B153}" type="slidenum">
              <a:rPr lang="zh-CN" altLang="en-US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Data and Computation</a:t>
            </a:r>
          </a:p>
        </p:txBody>
      </p:sp>
      <p:sp>
        <p:nvSpPr>
          <p:cNvPr id="6" name="AutoShape 4" descr="data:image/jpeg;base64,/9j/4AAQSkZJRgABAQAAAQABAAD/2wBDABcXFxcXFxcXFxcXFxkZGRkZGRkZGRkZGRkZGRkZGRkZGRkZGRkZGRkZGRkZGRkZGRkZGRkZGRkZGRkZGRkZGRn/wQARCAEsAYwDACIAAREAAhEA/8QAmwABAAMBAQEAAAAAAAAAAAAAAAIDBAEFBgEBAQEBAQAAAAAAAAAAAAAAAAECAwQQAAIABAMEBQkEBgcIAQUBAAECAAMREgQhIhMxMkJBUVJhYgUjcXKBgpGSohQzobJDscLS4vAkU2NzwdHhFUSDk6PD8fI0NUVkhLPjEQEAAgIDAQEBAAMAAAAAAAAAAREhQTFRYRJxIgJigf/aAAwDAAABEQIRAD8A92EIR6GSEIQCEIQCEIQCEIQCEIQCEIQCEIQCEIz4r/483MioAyJG9gMiIK0QjyxMmbTYtMsmS5M9S59MrZTfeH1RxqoGlMjo77Nrdszy5nnVVtfGl11rRB6sI8uZLdNgsoNKe+Y9u0aZfbKPS8cZ/tFttzq+JXRtGl/7rw/w9qA9WEYJ0hPs50shWtPOzDzdqqxPEIJeFdEu3rztd94Oat2r1oDZCPNDNhmfLZ3ItiXvO1X23dvnWOy8TOm0VRLR/PXbT+yYct/i1dmH0PRhHlvPf+lSuHROe6v9iumX+1+WJjEzUKSW2d8wSbX1WrfdxfJph9D0YR5/2mdQ5S/NrOaZk2rYtbp9aJDFO02ipVNossi1qi5Qb7+DSSNPZhcDdCMk2dMSY9AmzlrLY77mvcqQM7dI1c0VfaZrl7V0+eQNY+iy7Vdwvdb7sLHoQjzFxUxElKwDuUkvU3apdlZrc2alY6cXNtdwJdstVmkZ3Ojubbc1z2a3XWtq0wselCPMnz5wUTLclxdiJL4mVBN4q9/LG+UxeWjEqxZQ2itufp6IbFkIQioQhCAQhCAQhCAQhCAQhCAQhCAQhCAQhCAQhCAQhCAQhCARmOJXIKkxyXmpRQu+UaNvdVpGmPNMh7lZpbuu2xT+bcK1s1tHPL/NEm1ahiZZaUpuVphZQGFCGSlVbqOfqxNZyPNmSVqXlqrN2dVaCvXl+Kxh+zziAQthUzXlKWuKMTJZFZuks6Nc2q1TzRdhpMxJrzXUKZktbs+e+Y1vuhl1QubFq4mUyO+rQ4lsKC64uJYNK7mJ4uzHRiFZgoV7SzJtKApcCQV33b9N1tvijI+Gm2oUAuZlE1cs0E/aq1etRX4xMy5m0DLJMp9rqmJMGyeX4lBud2Gm3Z8Wq6FyNCYhZjLar2tWyZQWNQVNDW75lWLG2baGK6uWsY0lTNrLZZRkam2tswbJ1oeFQeNjqu2a2xKbIZmmOqi/aSGVsrrUZbv55oZoXlJDuzUls9hlt2rOy0VSxhazAioLLLnqLe0uqu5Ty9qMpws06RKVbVnXPf8Af3OGty1ahxXcLcMGw8xmZxJ2abSW+zXZXFVlW9N0qqnVa3zRB6LGVclzJdyZ6t3L15RW8nDhWZ1VVvM1syBeRaWy6aaYxfZpqlLZXQnGZTIKTWa1slZLRw7KPTUlhUrbmwoe4kA+9S6KKAZC4cvTzNm06Tp4unVEneU8l9qrbOmraC2KwjjDpJ2QmeatZbqLkOHtavDFH2acysEAlS7lZJUwmYpolM6PkL6Nbc265oZFtuDVE0rbiLLe0/MsSaThaiU0pdzTPDvVWrnzc3aij7NiKSGul6BI02tpsbVbri3EyHmujrns1JsytmMHlkI3cw+qILAMPOuW1dLPpNOWspm37qfTASsLY6hZVmm/MdHDnXlytjKJEy4tshL89OnbWq6pbXaO1VvltitcO7ojCTYuylKQjJdMa+6/dZp5dpbqa2A9JZcq0WqtllmXZ/iiBTDB77ZZeWLsqFgEyrSu9aFbm4Y5hw6KEdLc3aot4S+V1mi9hqa3TGKXKaZfbKC0xGKba5alrMWztaj2tNsXWIHoKZM1btLbQL1etbv5YiUwwe8iWHa4VJAJJyag6+VuaMbydhLvostpcqTZ4pyXacv6zg9sHwszRam0exas2zKl77nvVxcBXUuz1RM9DYFw9q6VUUeSt9OGvDv3NbHJi4biZUYyEut5lVRcNNfljNsJikFpKzvvtJK2pfO2gbPoYcTLqXTEGw893djLFSuIWq2BSHUhKc53C65uLhW3hZ6GyY0tJYmbJ3UFp2gLpyuL5uufzQWdKlolymQGcIiNbcWdhuCFsqtEnRvs7S+YyWT3ikcnS2eUirvWZJb5Zi3fhFzyLXmJLtvbjYJ70dvTVqXTxZjT6eqKp6F9kQt1k1W6KhaEEivpHwjzpkh1lP5pUslTEdrh59mdc+1RuJmbVdphcj1dolt1627rrhaD1ViO1S9kJpYiuWNAtrFgM6+ExhMh79p9nFm0VthcuqksrtKVsrXlblF3FEVw01aXS1ZbZHm7uy81tn/w71tu0wueh6RdAAS6gNuNwAPoPTHblIrUU3VqKVrSnxjx5qCUr7VJeuXP2ctnUbK5yQFrpN3Ns7mVtK6Y0S5ZM5EB0BJc6aleGaqhVBHRdk9vaW7mhc3Q9KEIRQhCEEIQhAIQhAIQhAIQhAIQhBSEIQCEIQQhCEFIQhAIQhBCEIQCFf564RVNlCaF1PLZTcroRcMj1hl1CvLDOlZpWKOyJcFmSS04nLOjTP3I6mJtaaJtbRMmBW5QERWtNOmlzL2qNEmwkoqFDTEAl7M2tQsuZo2WeZLe2EzDBlsXhebtZhJ1dHDlzcLauGJkJ82auFadKVVfZ30mV06eoDevZa2KcRiXlMfOIlktXCFdU7PV08vh4Y3TEWZLeXna62xXMw6TCLme0U0V0N+H5bbuaAzDEzL5vDbSdbchs812X/SXfpPpi7DTXmK99aqQNSGW1GUNmnRvtVuakDhJZJuLsuq2XUWpcNVtBdVvEzRZKkiXcbnmM1tzuRcba9QVaL6vTCL2Jh0LmXet9K2VF3tXipEZzWSZpUgMstmG7Kimn4xZQVrQV6+mKZuHWa1xaYuko1hADoTUo1Q2W/htbOGaHFng10nKasnf4A138MVS8SBLW9TfbLb+82vV338XzRacMm02lz8QewHRfS27d1eKI/ZxtJG6yQptPPd8FWxeL1oDuIeYjSLQljTUV7uLfy8v7sZziXWdnMl/eNL2NpuVQpKzC1btXattt4Y3PLWZbdXS6uKZal3eyKmw0t3vcu3FoZtOoZ9F27xWrywzeBjXFTihvdZecqsx5ZXZq4Yk2k5pVQqu2nPVGzDTGmy7mYMVd0uUUVgrEBgOi4U+qI/Zlo3nZ1zBVvu1KoJou60j1la6LpctZSBF3ZnPNixNSSetjWEXeRZCEIoQIrkRWEIBCEIDhANKgGmedDQ9YhQCpoKnf1n0x2EAhCEEIQhBSEIQCEIQQhCEAhCEAjLizOEktJJuTUbaBiozIFRbXd2dMWNPlo1rEg7hkTU5ZCmrpEVHF4fcS1pqvA1u5SRu8YW3iiTVUqLTGnYWU8tpitMt1JaH/nwxzC4lp7BAPu0UzS9AxmMAaKo6Fzuu8K9qEpZe0mSGmM+WhGY2qhtyz1XqdV3Ly2xiw7Az5bLLszmrNbfW1mCEgG7UktmZm5rWt5om4HtwjgIO41/GOxpCKTtHWcqm1gSEborapFct1dLRazBQWYgAZkncIpkBqPMavnGZguWlQaL7WADN6fDE2qKu7zErVUaXfTLiUi5Xy3qW5bY0EVpmcs+qvpjNMDLcyDOWyzaCpJVq7VadJa1mXxFY1A1z9sICEIRRw1pkaHd6IrmMyAMBcq8Q5qGmY9WvDEzQsB1au7pAr+PwiUByopWuX85xVtWPDJmMu8NWWAR6C90d2S7uTI7PKwU7qbvDwxbDIp2jsuiU127XRVB7yLm39lY6izSrbRxcwA83UKm/NSdROY1N1cMWwh+jE7TpC33Gct1tlq3+7wr610U4eZi1283FEWIPu+YNQNkoLLTlVrmZovxUh5qjZuQVVxaSwV60IrQ9xX2xkk4cvdMuZnRV2erTdThzuXTxKzarW5ozmxpmNizPkrRZcpwQXQhqNQsaghW3aVt5uK6N0ZgGm4fiuelwNLNVf1qRF6sGVWG5gGHRkRWLAlFTO11kul2Vx7CmtD3nsr80GvZrVNq8zZXeqv7zRNVVBRRTp7yesnpMUSHpr/jCEIBCEIBCEICtyylCDpJCsPWIAI9U8vfFkUz1d5Z2ZteqsMhysDTPTVoql7SqspLLW1quTu8LjQVPKrNE2Jz2aW8lwzWmYst1AqpV8gxyyKvbq7JaNEQdb0ZakVBFRvB6CPzeyIynuWjGrpomdGsAV9jVDe2GxbCEIoQhCCEIR5WOmYhHtE1ZaMt8s2MWEyVns6g2+c4tXFS22JMq9N7ipt4siOgEg1oT1Nw+2KgcQc6S0p0Ztc3cRbYKes3h7UpLl5Up2BBZFYg5EEgVqIti+jNLMyYXLO62zWFAABQKotqRmFNWVl640wOWZirbIaBPOE5aKEDvJrbSGBbCIqWNbkKekjMdeUSgEIQghCEICqYuVyorPkMwKkV6/wCd0VSxc1Hw6otKhqLQnpFOIZU5eiNUZsXO2Eh2AqxoiDdVmyH67vZEntUZuElTRU+bmLdbMl1DaumPFwmCGNM2dtWlS1mMibI0ZredvW5ezHsvh2mYVcPtSptQX0DNpoacvze9HmvKxXk0/wBGmpMlz5i6Jo/StGZ54GjCGbJxUzBzX21stZsqb+k38LR6lG6COnI/5jd8rR5sjDTpc5p8+ZLbETtNQDbLlqOBM7SW7TRttmy81czVodDWhvdyu+ZoohPbJF5r0anFzfNTxRpBB3EH0ZxUFsVmNNo2ZOZ1E0Va9S1C/VHTLWqL2aHouy/ePFFyJMVRXegyBYnpNo6eaCAKiKNwVR7AIFe80pSmVO/Pi3aeKOKHVVU0e0KLtxagoTTo+aLsWQiAcdTL6w/lfqjpYUqCOrf+FYAudT1k/hlEoAUAEIBCEIIRwmgJ6qmOxFuE99B17yB/jBUWUtLZOtCvxXpjzZM+fh3lyMTJrtJlgnJwsxAOfXcPloyx60Y8ZIE4STX7uavRpN3m881y1XcUT0MRtZNZqOqy1Iul2jzjMQv69Vyxbh5gmylYKV4ltPEtpoK+sKN7Y6XDSnamahgV6mXoy9EU4NFRWsus0qlxJqFBBcHVXaHVxdldMNjUObLpp6chEoiu4nvb9dB+AESihCEIIQhCCkIQghFGx2dTJYqa3MGqyvX06veXh8UXxB0DqUJYBsjaaGnSKwVmmTVdJLKWu2irs1cDWKm12ozUW33oswrXSrrSuuZWvM151e9EZ0mXsdK27IBkK0uWzMfq4W0tzRpG78a9ffEzY7CEIox42e8mURLU7RwwU9AbIAUo1XYsLV9aLcOk2XKRZ0wzZlKsxA39Qpvt7URnYfazcPNDUMliw37jS7dvuAt1dbRpiZuwiDosxWRhUMCD10PVE4RQilg7tRZgVFoGoKuW3kVJtTLwtvjs2YyFFRNo7mlKgBV5nY9S5fFYrUte6obmZg8x6aE0qtoFbi9Fut5a6ongmZK0btEcT1mfTW2K7JqA3O00UPBbLZcuhQLXi0ylPFc3vN+HCoiCC2cyqxstzXPQ2Vu88wua2AnJYslTta1I86FDdHQgtpFsIRQhCEEIQhAIzuEnuZboJktN9eHadm3rX6YtdiFoCAzaVruuP6+lvZBECKFHpJ626Se9oKqQyZF0q9ZaqRajNuqBw3ng9XhjLjTfO8nouq7EbTuKoh6eHTxR6UeXPlr/ALQwVtV0z30nwW/zbEG+YWUq2mlQprxaiBUHV8sdM2UtbpiLTLMgZ9XpiLyRMUq0yZQ5ZEA/qgFmS10BH7vu/wB5a+7DIlUOy2tVRryzBrUDPhpzeyBIExa8ykA57wa29nxfNFeHBtetR5x9JpcufDlp3al8MWTRoOaqV1qzcKsvX3drw3Q1YshEJbMyKzLaxFab/QfeGq3vjk19mhalc1G+nEwXPu5mi6sWRCiMTwkjfShINOn2RASmY1muXG+wAKg/aPvNHdkoNUJl9Gm2h7yCN8QTCgbiw6N5I+B3Qo3Q3xH+Vvf8Yzl50oa0M4Z0dLbjU6QyafVuX1tMUzcXiFU7PBzL6E6ytiqOsg/TxfNC42NpLdm7Mbj+OcC4FLgwrluJG+gzEVo05kVvNm5VbmWtRXPip9UVTZk1bVaUW1j7o1rRfdbj8NtsLGq5csxn15V+McJDW0IIqD1g5VEVLiZdQHDyruEzRs1Zuyvfn2Vi61d9q137hWvXASjhAYUIqI4VXq/X/PRC3qLfGv70UFVVFqqAM8hkM98dAAFAMh0dFIrNwdFDGhDE7q5Up0d9sdZXtNJh3b7V+P7UT8GaXjZLzVkqw3W7m+87F1LOCNseUMEizb5uVsxZweWra2A3PxUCnVb36WXhj0BOlEAhxQ0AbcpJ3C7hhF7FsIQioxzZpM1pInbFtmrpwFmYmZUUcNUUWNMti8uWzDNkViPSATGXGTcPLS6asqZM5JbW3Nn0V1eKOyJ090BfCsi8trLW3oqr22RNq2QitJl9QVKOtCyGhIqMjkWUjfq7miyKEIQgjhFQR1g/qiKAhEBNSFUddaCJxVKraVPK7qPVuNv0Ww2q2EIQCEIQCM/2lKmqThaSpOxmW+moG7xRoime5SWSvEaKKbxXeR3qKt7ITYpUia7Wk0YBmcZNs8gqDmTaam5WWLBNAXzUpmXcloAU5d/R420xACbLUJKtZ6XttP1ZdkcPqxJdpJVAzK4LANQEFS53g9Iqeyu/s6YgiZeJJL7brYS1UD3bibTlpuZW7URkrNScqswoyPNZBTj83xtXWeLVpWNsUzJdaulqzRQqxFa0rpPdmV8NboC0EGtCDTI9ND1H4x2M2FAsZgGFzFiGWmr9v1u6NMUIQhBCOMQoLHcBX0UGcdijEEiXaBW9kQjcSrMA4HfZdBSWHc7WZT+yXsr4vGw4uzw+KL4groclNKZW7mFOteIROAR53/3T/wDV/wC5Hox58r/6ji/BJkJ+1EHoRB3CDdc2dFGZJ/wHiicUKCcQ7ZWqiqe9iT+Cj80UTloVBLGrtRmPRdQCg7loIjOVmVQoZhcpZVKhmUZgVcqtK0u8N0XQhqhXKdpiXMtrVZSK14XKmh6d0cnCsqYOtGX2kUAHfWIK6y3mI7IuraLnTS9fxvujkydKV5dXy1UtNdWVvt7PiiC9QQqgmtABnmSQOkxKKhNQ76rvFSCFPvcP1RMMrcLL8YuBKG+EIBFVKzq9lPZrbf8ARFsZ1cKZjFX4zmqs/CLeQM38UB3EYdcQqqWZCjK6MtLlZc/1xCWZyTbZ0zaKwASkoKt1CTnVmB+mLxMQ8wG/JtLCm+oNrCKMS62Iyut4mJZuOpjb4smDeH1omORqhCEUVPUTJJG4lkPoKFgR7U/GLYqmGjSMstoandSsuYB8xIX2xbDcioTpTMFExLjXTXVl9XiibKrAqwBBypvrFcwSlQKyXDKiqjO30Bm0x2WCqG66lWIDVLBegGpZom8jmyCVtdpaUNRkQPECeA/Tn2orrNy2Ts/fMVbLfpf80RJmzNWzNOJEJ09GqZxNWupUlrEkxF6qBLmbQgaGVpdvz9Fezc3hhgZ/scxp5mzZq2g31QWO3XqrcgoAultVsawXHAwmpXMVFy+q3DX1oqnyZ06W2q08iS209HGzpr+W31olLYyQFmrLSvNLutLU5st7cva/NB13Nw2SnaZKQaDT75l5Ly2xNHbaNLcrWilcipbIlqVLVt8PvRxnlzOQzadn/BqqtfVa5YxTZs2W6NZNAUghbTNa1mUE1TTpS7mZlqvai8D1IRVLnSpqqyOrXd4/msTDLnqXvziiUVIaPMU9LB1HhKqCfnDRbEHUsMjRhmp6j1HubmgJxltnLirgC0mYgU51tdd1Qdyb9S8THVFgmPzSZnumWVPeKzFanrKsSWYjG26j5mxqBsum3iplEFkIpaeiuUIauQrSqiorvji4iU9LW3sE7rur/wBYtwL4qaUrTBMarFaBByqesDpPrdUWxXNmLKW5q9OQ6aA/4dqGNiMs6p395+wvwix1vVlPSCIrkKyywXHnHJd8+b4L0aYuiaFcpw6ipF4CiYtalWpmD7axF5yqWRdUwW+b9bh9ni5YoxNGNspm2+WSM3/Us4E5bm+qOMJqSkEtLZ08qsx6l9npqzFjqNoBVeW63TC54F2HDUm3W12m5aWjSvD/ABfKsaIiihFCjo/Hv7y0SihCEIIRRXaTRQ6JdSTTJpmYAB6bea3mi+KpOSW04GZPTaxAPw+q6CplValVBpu3VHo6ohYy0sfKuYmVYEdxrcD6zNFcxTMmqm0moNmzebIAOYGokM2rltZeaJiSLtTbRKZI4DUbrBP85xAE2mTKa51s84tRTq1dI4l6Yx4Ng+K8oTKj7yUnyS43IqgsVAA4aUovWSOu483dGDAIrjFOyg34qdq5t46tWmHQ9IkKCx3DOKCrSyswKWJuE1VyJBzDUrmVyXtWxJpbU0Od68epcj831RK5xxJ8h/HO35YbHVdX4Tn0gghvaDqicUOVYi19nMztrUXUoTkRmI7Wf0JKpmPvGJr0H7vd4fqhYm7KiliteEUABY1OQA6czFEwyWUPbLfPpCcvp6b7V9aLJcorQzG2szPURu9ReFB9XiivZEzy6tRAV003uAe+3s3aYZF6LairlkBwgBa06AN0dKK2ZVSRnmASIlCKK9mOhnX0M36jcv0xxlmihlzB3iYoYU7rNm1fWui2EMCstMGZVWXM1DEMN+4EWn5lhKAEtKdV3xzJPe0Jv3bDtCz5tMWAAAAbt3UAImwjDjwux4VzZQeAVW7h1jjblt1XRujFMwo+0S8Sq3WB7kJJuY7mWptBXP4wnjA0iWlKW09GW/py6YbJehpg3fpHP5y0JcxZgqpOWRBBDKeog7osi4oZnUh5S3tZdcS5rqUixa03se00aYg/L66/vROGxUaLNqxGtAq1pvUkkDvao+EcmFiyS1Nt1xLUrVQOFTw382q7Tdpi0qrCjAMN+eYjMA0pxctZS3WW3FlWg4l8PKy8umINIFAB6B8I4yq41D+evLV8sdBDCoII313iOxRUZbU83Nf/APp+f+GIiYxWYtqmbLFCoItLEVU78g3ZbVF8YjLabOm5NKW1UvA1Pb9P0xJ8E1OImE3LsFU0ytZnzGdKMoFLl9b6q7cQdla0y2l01XdLvVXQy7+LVbyxZszJBmtOc2jOpYrXVU213Vp6tsVS5QmXbPETdLNxcu/3fp7MQUtgpdb5ZmySzGqVQXV7NQyeLh+WIHCO0uYlVaZSgyEnZq2QbIMswfm1RuKGXLNXZ/OpSrN21077vq1Rc1omITvYMg6ieKh9gP1QqBnlSl2SGS4MxUVQ9WsLKtNS14G5lX81sXypm0ByKuhtdcuL2Fsm4ljNsdpNmTZb7PVZVV4std3b1xdLkWzWnPQuwVarcAQOkg7ujTqtpxaosWNEQZFfiHtFQw9BGof6waYi5FhU5Bd7E9yjUYyzsTNUjZYdn1Lqa5f8OXi1MsMbF0wFQpVFY1oarVioUk+KrUC+2OSlJGuVLQ6eFQNVP2fzR5P2nE/amlKn2ieVVpeqkiXKYcW7m9bh5o1pjMQsz7PipKyZswNsHBulMwHCTxVqREGwJV2Vpsxsl01t/IOaONLll0W3Nas3qsrLxcWqII52oJUgkCVMFVNrA1Q5aiJlx+K8NsXKKzZrHfoQdygFv1sYo7LOgL2NB90b6+jVGUTExrBZe12aO10xSUW5dw8efhtiycpqU6J9qHuyN/8A0/d0xpVQoooEBVJkS5ClZa0rmxObMetj0mJTUMxCqsUblfLS3t/nOLIRcUK5YmAETWVjU2sAc16Lh2/V0xZCEBwkDeQOjPKpjsQeWsy27oJ9ukxmWUJU372Yxa5qdQAtqc9y3fl4bYk2NRORpvocss4jKWyWi92fe3f3sYzpIVluWbMz6T6RUZW9P64wri8W7z5WEw6vsprqZkx9O/hpCx6q1Mx26AAlMqkjUT+IX2RNjap/nf0R5+CxLzJuIkz0EmdVZmzry2qty/8AtG5zQoTwhsz1ZEAnu/hgJKtqgdQzPST0k97GrRh8l6sIH/rJk5/R51v8o1zmtkzWrSktzXpGkxR5PW3B4f8Au1P+MNjZCEIog9NK0BuYZejMn+fDFMwzJZOxlKy0BoABVqmuY7qfHm5bhm53aRb0dO/0R5r43EzpjpgZCzElNY82Y2m7wxBuDzglStW1ZAd2muf7UQR554pKpUM2/m3gd+em6KpGJbE7SRNTYYiUVZkrcu8MGqORubVGlJYlXNbcznVaAK/ju96HsCozMQHUWXIRQmlGuJAyody/vRrisTUqVNykUJDKRSu7PhO7laJBlbhYGnUa09PVAdBBqAQaZHu9Mdy64yPIALPe+o8vp3b+tvlipcOr6dtN5iGzWpvN243aSbbW+qFyNczfLXxXUrThr/DHQ7dMpx0ZFSP1xyg2o8Ev8x/gi2L6IGYOp/kbr9DQEyWedfj/AD3xOEMjOqss924lmqurLTZy+hq8XajRGWagWsxprKu6i5ULmWtTTfaQPi0VpKWabhNmG2n4gd93L+aJ4NMxtcvSzcT6adVvh7cSv8LfD/WKRtBiBfaU2ZEtvaCwYei21u6NMBAuBmVf5WP4AN1xzar1TP8AlTP3I68yXL45iJ06mAr8Yyv5RwUv/eJfuVf8kLjsdLbOYjS7wkx7WltLYLc1ddSFz5bbrW9aNkeY+PRwNlh8TNIZWAEphW1gd5tzUal92Kx5QxTlll4CYtp/SFv+2jfmiWPXiq47a3lWXn61345fzqjzhM8oPzy5G/8A3bETP2I4mHnTZjbTG4nhXglfZ+14IfQ9JmF5R7bLLtW45/sjijBjMSmHk2YVpW2muspdS6Wbm92Ot5Nw18szNrOa79LNdtyt320rE5vk3DPKKS5ayX5JicS5wGSb5NeXKecmLn7dVvZmfS9sTkYmVMkSZm1lo7WXy9p+kV1u49XBAyPKk1dhNmyFl0saaldoy/xR58zyekud/RgHlrk+3UtK2mem8BfzcVsQfRSDo8NzsviVmMSmXWG2vu0u39/TSPmqYdG87LxGAbtSnmFHz92zw6Y07Cawuk4yfN9cy5qbuZdSUXxN6qw+sD0JZEyZMlKQttrcRLWe4d9eJmmM0XfZz1y/WaXe/wBbtwx5gXGYdvNzZE+ayC7zL32+4eaJHys8pP6ThmTLQyMHS7s/2cBCY64DygZjXTUnSVvs1TJdp4rYkcQvlHF4ZJCts8Odu7uKerbF/k/WrT7pc2dOo0x7xpz0y1ADMAo5Wt1RDHX4adh8bbpQ7KdYP0TdqCtuIycFaBrcq/3soCvXvjrS5gLM2J2YalQqoFBpTIvc26OTaPrVhqlXL7jbTT+1bBpmGl3NQMyipa26n/E4U95li4RGYivs9m20tdXbzmuy1uH1vqi5MQjzDKAatt3wNGU8yPLOlla2MYw5xDiYsxpSIZtrS3XVteLwxfh8M8gJ5xWza82G5lqbUuL7pfvRRshCEUIQhBCIMivQstaVHsO8ROEFRVVUUVQo6gKD4R4crEr5MmT5GIV7HmNOlTFF1yt+7/PLHvRSANu11brNHqMRdTlrVbonQ83BzGxuMm4xVtkpLEhKgXMwa4/z6seuQGBHWDHln+iY8Nuk4yinw4gbj3bQfVHqwGLFOy4PFbrklTPatumvs+qLsMP6PI/upf5Yx+VhXBzPEUT5pix6K0Kgg1FAe4ikNiUIRCZW0+Ki/HKvu8UUEGnvYlj7e/py0+rHiycT/swzZGJSZbtXmSpqLcsxW/dj3QKZD0QiV0PDlri8ViJuOw5XDrYsuVtZYO1QHu1IG7Xuxq+0Y+V97gxN8UiYPyPHpRVNmrLU9rlTK79fzNAYpflLC3Ms1mkPU6ZqMv1UjaplTqOplzPELW/HoiBVmRZWyU0tBMwXIFpvHbLZ6bl5rm7WGZgMLnNmtLkf2kq+T/3ImRvxE2RJllsQ6omW+vs3aq+rGbD4rC4iYww05bznYyMGp00rbXddp96PIw/2Z/KMvz74mVa2y239d0xs8qKi/ZthamK2y7Kzit5ju/NEueR6oExWZtDXUrmV3CgoKNl70daYUUsykD0j2U76/rjxnwnlh/8AfV/J+RIqbydiVW6YsqeaqPOTpx9mbqvzRbHtvi8NL458pd/OIznyphM9m0yc3ZlSpjf4Rjl4bESuDC4L/lzGi8TMeummEX3J26FibYybM0y/J8+Zu+8slL9cYpuPm4ZtmVwuGY2i2+ZOZR0VEsWi0H3o2CZ5Q7eB6el/84q8lLKaTMaYFbEbWZt76XXXRM3yI0xeIkjELjpTBTd5mSuntG6YbtKRpHk9W+9xOKm+maV/JbGbDKn2vygmH+7sXh+72tvL+1HqJMdlVhL3jtf6b1MWBnTybgkP3CsfGWmfnjUkqVL4JctOjSv+ULpn9WPn/wBIi00qNSqu/wDSLFwLGYKCzGgH/iK1IebcqnJCt5DC7MdfZ7X8UYpvlDC/dNNVWO8obwoFCDVN55bf5aX+0pX6GTiZ/qSm6oXFjXPxEnDrfOmLLX2/+3yxll43D4hlbDzA7DS0s1RipO+j21tIu5t7RhR9v5UX7VK2XmP6PLm28Xx9aJ+UVVZ+C+zWLitrpy5ac9OiIPUAms9zBFFukZswJOfZX5W0+9EpjTER3qhtVmpQ50Fab+6Mew8o82Nlf8PD/wCsDhMTQ3eUJ3uy5af4Rc9DbSZTJpfXwk+3jjGsiZKfSiOPvNplcszwq/a5uKK0wAdE2mKxb6V/S29HoiweTMJ2Zr+vOm/vrEFjKLbZzy5crm11ab67OFWlOK266PNmSsHKmTHw2LXCzLeSYuzb3I9BfJuBX/dpfVzRknjC4aY2mWiKisktJUt7pt3Db4tOmIMeHmYjyhN+ztiAqKu0mzJOlpnh93sxdMw/2LGYJ9pMny5kxpdk3Vs2YcsJWExl/wBsltKw81tOyYcSb/Oct/qrGiXKmzMRLn46dI81VpMmWebt/wA80QaZvk/DzGvRWkTP6ySdm1e/ljz8YcdIlbB5suemIZZKzLfOLHtCYp3XH0K3+UeN5TxUmYv2ZVZ596bPO22Z/PFdbGpqhGd5K2GGLSsRN2kpGbUfNsvNReTKNeHlGbhZcxaecVGtYXdPj06dXCsZnTylO2eEnTZVswedeXTabP6V1eHij2pctZUtJaCiooUDfQCJERfAzg4ldIlpaAAOEc7Ddf2LX+mBfF1PmkpqtzX3a1PNzLqti+bL2i23FdStUb8sx+MJaFLqtdcR0U5VXrbsxodQuRrADVO78DE4QihCEIIQhCARRN0Mk2hyIln1XYVJ9UgN80XxVOFygVHGpoTS6jBra+z8ITwqrGYf7Th3l8/HLbszFzX8dPtjmCxH2jDqzfeL5ub4Zi8UaFcMbc1bPSR6Pdp6rNHmn+iY8Nuk4zI9lcQNx7toPqiC3ylnJlL28TJWnaF1SB8OWNaVRjLO7Mod9R0r6V/KYx40XT/J6f8A5O0/5SNG5wSumly6lrlq6j3Nww3MicVMwvXJtALZCurh/VdFcx5jbLYsql7/ALwV4V+bS+ni+aK5LNJ83NGshWFpLbQk0bN7c7zdbyq0BqDodzCu+m4/A6onGGfjJErTiLVFOGqu93qJq9WPOY4vG6sPKnSUromPNeUgWvFZxOfph9dD1zPLOySlDW8cxqiWrdndrNOz80Y3xeFlEorNiJzPcyyRexYEdI0gLw23cMVy/JbABZ095qVJ2NWlyszq3G57vFG2XLSU4SXIRAqlvN/T2WrS7iuiDPd5RxHCsvBSyN7ecm59OWn5omnk6RW+eXxUztTiW+mNm0XqZfWVu+M5mypeoYyX2fOurr6ONWr713agITcPKmq8mdJLJdfKZAdN3qcFr3aezHMJgMHIbayQXfcHdizLvBoDuPLA+U8IvFMDNUiksNMrlluG5vzaYqOLVizSMFi9plr2ey+p4fzyPVitxVpQ6L7j6FUkfXbHnLM8rE/cYZR/aubv+mbfDwxFpflEzNWIRbU/QygWW7o84fDFvHA9eK2my045iLv4mjzfsi8WIxWM6/OPs5f0cA8LcMXDA4CUAxkq5bIF6zGdt+VS1T6sBJ/KGCT9Ojep5yPMxAweKe+Xg8ZMfty02X549hRLk1JkS5SDnW3IdN1AtPqWNAIIy3H2gxKmeR4suTPVNnI8ny5Xim4g/wDbiSyfKCvb9plYdJlW83L2i311fedP0x7MQcKVtcAq1FocwamgBHpMPn0eacKtvnvKM9/+Isv8kWS/J+BYX7Pa+KYzu3tv6fdjcstErYirdmaACp6zESrISyaqtVky6qVU9fraYtCnYysOweXKRUpa9q8Ori/ejUCKVqKZRXdN3mWtOpW1fiFX1tUUojtVHZarayyyodUU3BakW1OXu05oDPisO+KAWZJVlULq5w2q+0grQcMVYXBfZdaSFMzIXObm39Ze1Muyrao1vhyqg7d1RR1eD07q8vagMOzoh27cr7jq3dZu/nwxBtFenf8AGHQYolSzKFXmXE0rvC52gAVPXyx12mM1koqoFQ7MpahNKAUdc6V7XLFEpZBRKEcK/qiyM64dZYGyOybpZQtH9cUt3+q0YJmJxMx2k4V5cxlrtJqobJXvXte68tvvQsa8TixJIlSl22IfglL+Z+wixRJwC3Gfim22Ic9dEl+BM+XtRZgsNLlIJtFmTZmpp3E7XDtH8q2rFv2VaC09N3Xq+MQceQAxaWooQa9LXA1FpN1Lq6m5VGniiK4U2Wls9PEA3DThbj0nSuqKkRWYUnupmNduIuoq+PdQaW9aNKSGWYXLnwjPh76nfDfA86Zt8Xi2wbTjLlyUV5hl1Vpt3D7IzTMDKwWJwzL5yXNZpXnOKW1ONf3Y9HFYWbtfteFmLLnWa9p93M9aPLvxM+ck3EzVWZh5iqklErx6vabF83xLEnoe5hpIl7RrbWdt1SVtQabK8jdnlaNUZThy2raMhrdu3VpX8f1xS0pUbObMrmvrOyqF59623dnijWR6EIyLIcipmEEmvSSF6BvyP7UaEWxQtS1OkxcicIQghCEIBCEIBUDp/wAzEJio6lXpafwPWD0GIzJQmUqSKXDLpBFDFIkqgCXTG3NnRgCrMbjXTzW+qF7MSbVYJIVQEd9PCXJmU6M6m4huZbooxMsYmRNlNpmJrVvEtbXz/eji4ZHQNKmvaWYk1zoWqQO9Tp9Ut2op8poUwMyxm0U/5bNqT1Oz4Yma4GJfKMmdO8nvNe0yxN21eFXtt6rdX0x7zTZSJtHmIqUreWW3u6YyKmC+xjKVsNmOzut/Pzdq6PGwXks4uSk6dPmhakIm+iqcuO5ae7wxMxgei2ORpo+ySpmJ4tXBKV6U43FtKcUQmibM/wDmY2RhU/q5LLf87xOV5OkzGuadPnS0JVQ83S2Wrdatlez80bEwGDl8OHlellDt9d2cP6kefLm+SpH3YM5+1Y85296NX22ZTzWAxXvqsqN4VV4VX4f5RKNUPOD+U/6jCyv7yY/7ERXD45yzPjBLNbfNSV6O9+8x6cRQEKK78yabqnM07oVnMjAPJqfpsRip/rzdMTGAwMoE7CV3tMF+fv3RuigDasHqdmtbV7TV4m7uyvvQ/wCCMmQktdCmXm2XdX3ottbomH3hX91vqiyEWoFJZw9t0vhuNag76DLVlkfhHRtA7MVUghVFGqcqnpC9f4RIKtzHIk06AaUG6OGWnQLek2Fkr6bCtYmQLVFGltTduVgfYC0QUSg1wRlPqtQV30FLQW5rYmy0U6mGRPEej0xMVoK76D4wEDMl7mZVrlr01yPbt6Ighlq2h02bjIX83h5fWi4gHeAfxjPPlMxlNLEusti5DDiFpFtQMrq/+0MjTFczco8a/gbv1RXLMmaD5sBlNGR1AZWOftzF1y9UdZLDLsrxcN7W8LessNC+EVln/qy3qsv437OF7f1Uz/p/vxRZESDmVtvpvI/1Voje39VM6emX1f3kdvFQGVl30rToFd4LQEVZZks3jtKw67SVr2qRGVdmFFspaWXBrjl4zurpVbeGM8uk6+b9nfZzLbKsvW2vj83dHZLss2bh1BpLCuqzGNyqw4Qw2i0X5og1vLWYLX1Z3dI/x5f4o4BLkoc7UGpmdu/mZzGedPbDy9pNaSvzcXZXtxkEnFY62ZiLZcneuG1ec/vv3ICZed5Q+5LScL/XfpJv934I3y5UrDywktRLRRX/ANv4o4FnCijYovcrfgKrGdzMmOyLMV7DrW1pcvdudr2v93T2ogsUuGuRfMmulqBrjnclTbY3ZbruixWmzACAiKRvqXb9lfqaM7I0z9KZjCnCF2KtQdYmcPEvNGnZt/WzKdXm1/IixRIIgt0rVQADQVAG6nV7sTiATxP83+Uc2adK3evrp890PwQnbJ1sebs7uzM2bHduzzjyxIXCNMmtWZKvlMuiZteIUuoFU23aV4fDHs2r2V+EeVi12m0T7RLc2tMlyDUAqaA3MHWtputVeu3VEkeuCDmNxz9MQMtGJJRSTkagEkRnwaukkSpjMxSnHS+014qFlrSNca0OAAAACgGXcBHYQgEIQghCEIBCEIBEWRW4hXo9I6j1iJQgrgAXIAAb8shFOIlrNkzEcVWn5dUXxwioI66w1Q8oeScGx2i3FWo4QtWVU58Ity96NjuZSiWqqTS0JLNpUUpUZMqBYtk/dquWmq/KTFEwuk8vKAZbAZ65lqbkKUHHS7S1qtGa6GiUpWWi5cIiyKUZGrsmGnk5f9PdiwMD6erp/wDEaEoQhAQckKaCp3DoqxyH64mBQAegRBqkoB2qn0DP9dInAVTmKpReJiqL3FjSvuireyJqoVQo3KAOs0EVITMmOxGiWbE72GTv+yvoaL4ehCEcJoCTuFTARTczdbt+u3q8MTiuUay0PWqt1bxX/GLIaEJlbGpvpT2nIGJxFlDAqdx9IIPQQRFQE5CdW2Sm5rVdT3UCqR6zL70Ni+EUrOUkBwZbEVAegJzpln10+KxbUVpUV306aQwIPKV86srdtDRvj1etFExnVUVkZis2VqWhB84u8m2hYcUa4qmCti9cxT8vnP2bYgbWgueW8sZVLWkDvNhagiwEMKqQR1jMGO7/ANUUOolnaIKZreKaStd/pXiu7MXIvjJiJTOyhGdXfQXVqBJeZYgVXNuHTzW3cMaDMQIZlws7VYzylM7z027UW2aZpZLrp8V7c0SehpVQqqo5Rb+EedPxSSsQQqtNmmWJcuWlCSxaprnkOG57e0rcMJ8+5/s2EUzZ2dz3vspOfPnv8Mck+T1Rn86+103zeZv55YkzPECyRhXZxicYRMncsv8ARSMuRfzRvJCirEUjKJMxOnaivM8xX3+mysceSjWTJstTqt2fEqqx6uEmupuyvDFEjcyma7uqtbbLltyk+i6sw9m3swKils6ZLVKfdrp+bO5x6v1Ra0uUAWaWhC1bNQaU9PojNIRpqCbYsnVeiW/myVtXZ4lgNCTFK+bRre5QtadVbcoGaVoXlOi5C4mWVFeujtlEpblrlYUZCVI6CN4YdzCLKA5GAhtJfbX4iJxygGQAp+EUP5gXSxcCR5rrYkDR1drs+rFyLXdZaM7VtX+fbHliRiJmJWcirKSlpd5csTLPi1X7L6bY32TJk0NMVRLUVVK3EvXibJeEcurfGiJyIIioCFG+hJNSxNKVJOoxOEIqEIQgEIQgEIQgEIQgEIRwioIO4gj4wHf/ADCIqoRVUblAUddAKCJQVWgIabuza4UFN6jf1nLiji/ezPVl1+qDhlO0QXdpOlgK8PU/5oidLbUEWOF2nsBtcflb3YngTwwUOhteqKDvUguBRh1Znhti0qG3jv6iD3HoiuZSbJew1qrWndqG7fuzEWgggEbiAfSDDYiLl8Qz9b0U4THbh6N2/I5xKEUVjOZWtQqfix6/diVyitTT40+MCqmhpn8DHQABQf5wFNZcuZxU2gJI3rcpFW7i13vUi0OvaX4iOOgcdTDNWyuU9Y+ERUhrkYLetAw6CCMjTqb95YmxbFc2mzYHpFvVxZf4x3Zp1fAkfq0xzZjtOMweImtD33ZerbFyLIQhAIQhARKqaXKDSu8A0rFf2eTX7tQd9erOukjv1aeuLoQwKdhK7Jb0s5P6/wAscMpqiyZkputcXLubvVvdZovjhIofQfZlAcUkqrZVIB+I6IlFMuXL2aebTgXl9EcmmRJQzJpCIveQPQADmfCsQUYlFEyRptlvMO2NaLaq7TVmq6vFFLTpuOJl4VjLkZrMxNOLwyP34zTJczFvImTV2GFM5VWUzNtZ2TcWeX7se2qqihVW1VAAHVTdEzNiuRIl4dNnKW0fUzdpustHZf6Ru1Mb6aS/4otiuUarXrZz9REaxwLIhMUsjDcaZHqbr+MThAZZTfaUWay0Q8KGvXzV7+FY1RRJYnaLxWPar9pad3Z4IviRwK3lhs+F+hxxVofwz4W0xxHJJRhR1Ck9CsDUBlzbJiDp5Ytiieyy0M5q+b7+Lw+9F9FrustS7m1RvO+kUygzuZ7BluAVJbUqgBNW7jMFty90U4XDtaJk9mmu1HCzM9lmd1edRpZo3RM8yEIQihCEIIQhCAQhCAQhCAQhCAQhCAQhCCqldjNmSyhCqFIfoYtWop4aD4xFALpsriTfnnS+tUP5l8Jtjk9N01br5dNxbNa7sunmjsiWZat5zah2LhqC6h6CQdcTNjPJU4dJ+ozZinh7TWj5NpdqW5tXDFuFJsZGa612Iyo1jcOni1auKJsFWej7rkaX6Wul2rEpgKkTVrVaXACtyVzFOkrxL70BbCII6TBcjBhuyzoYnFCEIQQiqZLD6gbZi1tcbx3d4bmVv4othBUUJZVYihKqSOokRKKQTK0uapuV6ZAVOTHotFLW0rEne20LmznT/jXuUQFkIoY4lW0pKmLQ53NLYNnlQiZXo1XLEpU6XNrYwYrQMOlSa5HqORgLYQhBCEIQCBAIoRUHKm8ERgxWLeXMTDYeVtcRMBahqFRRzOerfGWZjcdJZZU7Dyr5xskzEc7L34n1CtL4pMIHlMGeYG8zLFS8xW4acWS8F3hjkrCzJzriMbS/9HI/RSv/APSO4LD2XzpzbbEFmVpuXDXk5UHq+9HoRKGVBtZrTGrbLYpKUjTcvFMz6a6F7KxqjIVWTNGXm5papoNM0kEbtwmauLmtjk+bIVZgYhQBQvlapIFATxVbw8MUbIgjXL7W/NFCYlZi+blu1FU8o3jcAXVq8vDFBmTLhL2U3ZarlsuZtrd8lvF70B6NRESyqCWIAHSSBSPOQ4vP+hyqU07RkVm9awNTLwrFonNJW7EYaxq5tJAdFXtM3Fp9WFi7D20m2NcNs538N1GpXq5vbGiMRWS8x8Q7N5tVUEO6abbrtBWt13FFiiS1AHm57qzZ4uyrpq/V2YDTGOc21eRLRlZdpdMIYGmyowB9YjhuX6YuMlacU3/nTfjxxFpaIstic5NvnKaraat3QwOqGRohCEUIQhBCEIQCEIQCEIQCEIQCEIQCEIQCEIQCM8yW4DtJexm5aArdnurpq3y3WxohBVLUnSzaSN3QLlZTUVB7JjmHnLiJSzFqK5EEUIYZHL0x0gLORgBrDK2W+g/Z4YiGtntLVeJVcncqjMbvEez1NE2ApKmuzDTMso1DxDK1qaadn3o0RFlDKVPT+vrHevF7Ipkub5kq5pllKTCOvepICqSp7PhhsaIQhFQhCEA35ez0xWkqWhqqgdHTkK1oOoV5V0xZCCkUzBYyzFoNQWZ0BlbIE9ZU22+9F0RZQylWFQcoCUIplswJlvUsKlW7SVyNaW1WtrfNzRdAId0UYjELh5ZcgsaG1aHU3Qu60FvFGKXhp+IcT8S2zqB5tCwZaNlqFuX1cWqJeagQxTNhMauMsMyW8rZTAlL1oeL0RTNnf7UmSZMmXMEpJgmTZkxbaUBoq81WzWPZlypcoURbfxb9pj80QfDo5JJYElWyyGQpSnDRolSCSJcpFRC6qo7bRGbJmzEtXEMlOkDU2W5qW5er4Yp2Mtjs75124Vpy0Na0+qNMuSsokhmNa7zlma5DoC8vpi+UKQ02Uyy5t02Xs2JmWVowpxkG45c2zjNPCziuxwy3UbOZLppt4l5bG7LR6sIUPKwDIFOGeVMScCHmXAamFpuqm7cullX80erHAqgkgCp3npJpTP2UjsIgIHPI+j0whFGYYSQHEy1mIAADMxVQK00k2xeyK62n2dx6KdRWJQhgUqzowlzM7qhJg5qCtGHQ9AeHS1OXhi4iuR9HpjJiZ6SGkmZdbcc1FxutIAoNXMW09mNYNQD10MTwZ5bhZhw7HUq3p3yych6VOn1dXNGiMuIWxpeIC12ZN/a2TAhvavF6ojUDXMemL4EIQgEIQghCEIBCEIBCEIBCEIBCEIBCEIBCEIDFNmmViZRmUElkZA1d0y4b/ZFmILS7JyrfYbWVeJlbs96vbp9aNBAbJgCN+eYjM6smi+1aq0tznawPA1eRuVru0sTKtUYQJ+Hmj9JhvONuF8osaioHIvaXV2osktNVxKm2khLg4qbqHPf2ahfZ4o1Q5ixFWV1DKwZWoQRmpB6QYlGRCmHfY2MqTHLI2+WGbk/s/CvDGuKEIQghCEIBCEIDNiJhk7ObYXW6x6cquRr908vZjTHCAQQRUGoIOYI6jFWyKEGSwQZ1lmpln0AcHuxFZGR/tqK8x3l5zVlsFtDUPDndp4rbfVj0YwTRN2+FbZalmFSyto2bKQd+qvNbb2tUb4dhCEIqI2rW60V66fz0RKEIKQhCCEIQgEIQgEIQgKpssTVp0qVdd41LmK90Ql4hZjtKIZJi8jUBIpmRnmM+KNEUNKAcTpaJtKgM25mShB1Ub1reFmETPMK4xmmcEtOzNRWgKlbTUluIFTRVW2JykMtLK1CmiZktZ0b+leH5YkjhwSMiCVZTvDDr/N6piMuYsy8qQQrsmRrQrQEHqzrDYjMmTVNsuUXPaJUJu3E1uBrTlispiLWdpqy3rcFWrSguXWFbUPVtjXFZeUwcF0YLVXzBC9zdXvQHJEwzZSTCtt4rQZinRnFsUiqon2cS2lhctRAK5UtIDd+qJS5gmIHApW4UNCQVYqRlvzBi/oshCEAhCEEIQhAIQhAIQhAIQhAIQhAI4QGBBFQcuuojsIKyqrHZDZsrS6ayQAF3Fa1ue6g08MaoQgOMqsKMAR1HMRXLYistzrXp6WXof9lvFFsVzFLUZeNTUdAPWp7mH7MPRZCIqwdbh3jvBBoR8REoBCEIIQhCAQhA/wA98FedgkvMzEktrd1S5iaqrHVvt1ctvLHoxXJAEqWFFBappQClRXcNMWQjgIQhBCEIQCEIQCEIQCEIQCEIQCIswVSxr7AT7ABqJiUIKxNJ2rmaqzZbTJYRrnttW7spqv8AejTKlrKRZacKinp6yessdUWQgEeWZhw7S/tKrc7zbnlqzo0tie67zZs4o9SK5spJy2uDSoOR6v8ACILBSmW78KRS8oWWywFZSWl79LZno6G5l5qxcMsvZFTykmG43K1KXqSrb69H7UXQXMUFpQzCvfZWou3dEWxRLlNLmOVYbOYbrKEWNTMjO3UdTRWJ5eeJLJMl2lnDBltdVa3UOOjerbdzRP0a4RUZo2gl2TejVY2z3dvhi2orSue+nTSKEIQghCEIBCEIBCEIBCEIBCEIBCEIBCEIBCEIBCEIBCEIBCEIBCEIBCEIBCEIBCEIBCEIBCEIBCEIBCEIBHDWhtpWh/0rHY4RUEZ7iMt+fUeiA8ba4tZQm3NSyvGjnICZwmXzI3M2luaXwxo+0Tg89lS8UTRMcytlpy+8RfvDqiz/AGfh9PHpupmvNS6gCWpdT9Hb4bW1RZMwsuYzMWZb+ICyjUFBxozDLssva4tUc6/y7V5rYmdsn1v5sFg1dm/GttwpMvDC63zmrsxYmLn1XNbpkxktLMVW0S/7BV5mu85a3ajYcDJ1ZzdQYHWaEEmuR7iVu5uJrmW6JDByFZWtbTUrqbJiRXpuN1q8TMsBpJABPQAT8IyfbZXYmcWz3LxdnjjYQN3sjN9jw/YO/tzP343IiMZLNdMyoYJnYNXVUuq9XE3Stt0cONlUutmbwu5AudaUZ3VPlZol9jw1a7M13ccwneDlryzA+EDgsMTUys63cT5tQgVzztBKr2at2on9f6mEftsroVzwjLZmjGlBS+47xqVWXxRolTVmqWSu/pFOgN9Qa72xScFhj+i3ktxuMzvIAfL3YvSWksFUFATXeT0BRvO5QAqryqFix9Xkw//Z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588" y="2564904"/>
            <a:ext cx="8244860" cy="385716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墨迹 2"/>
              <p14:cNvContentPartPr/>
              <p14:nvPr/>
            </p14:nvContentPartPr>
            <p14:xfrm>
              <a:off x="2033040" y="4884480"/>
              <a:ext cx="2491920" cy="366480"/>
            </p14:xfrm>
          </p:contentPart>
        </mc:Choice>
        <mc:Fallback xmlns="">
          <p:pic>
            <p:nvPicPr>
              <p:cNvPr id="3" name="墨迹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23680" y="4875120"/>
                <a:ext cx="2510640" cy="385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求 </a:t>
            </a:r>
            <a:r>
              <a:rPr lang="en-US" altLang="zh-CN" dirty="0"/>
              <a:t>6+66+666+...+666...666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1"/>
            <a:ext cx="8147248" cy="4525963"/>
          </a:xfrm>
        </p:spPr>
        <p:txBody>
          <a:bodyPr/>
          <a:lstStyle/>
          <a:p>
            <a:pPr lvl="0"/>
            <a:r>
              <a:rPr lang="zh-CN" altLang="en-US" dirty="0"/>
              <a:t>生成</a:t>
            </a:r>
            <a:r>
              <a:rPr lang="en-US" altLang="zh-CN" dirty="0"/>
              <a:t>5</a:t>
            </a:r>
            <a:r>
              <a:rPr lang="zh-CN" altLang="en-US" dirty="0"/>
              <a:t>个</a:t>
            </a:r>
            <a:r>
              <a:rPr lang="en-US" altLang="zh-CN" dirty="0"/>
              <a:t>6    </a:t>
            </a:r>
          </a:p>
          <a:p>
            <a:pPr lvl="0"/>
            <a:r>
              <a:rPr lang="en-US" altLang="zh-CN" dirty="0"/>
              <a:t>&gt;&gt;&gt;</a:t>
            </a:r>
            <a:r>
              <a:rPr lang="en-US" altLang="zh-CN" dirty="0" err="1"/>
              <a:t>int</a:t>
            </a:r>
            <a:r>
              <a:rPr lang="en-US" altLang="zh-CN" dirty="0"/>
              <a:t>('6'*5)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    66666</a:t>
            </a:r>
          </a:p>
          <a:p>
            <a:pPr marL="36576" indent="0">
              <a:buNone/>
            </a:pP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n=</a:t>
            </a:r>
            <a:r>
              <a:rPr lang="en-US" altLang="zh-CN" dirty="0" err="1"/>
              <a:t>int</a:t>
            </a:r>
            <a:r>
              <a:rPr lang="en-US" altLang="zh-CN" dirty="0"/>
              <a:t>(input())</a:t>
            </a:r>
            <a:endParaRPr lang="zh-CN" altLang="zh-CN" dirty="0"/>
          </a:p>
          <a:p>
            <a:pPr marL="36576" indent="0">
              <a:buNone/>
            </a:pPr>
            <a:r>
              <a:rPr lang="en-US" altLang="zh-CN" dirty="0"/>
              <a:t>print(sum([int('6'*</a:t>
            </a:r>
            <a:r>
              <a:rPr lang="en-US" altLang="zh-CN" dirty="0" err="1"/>
              <a:t>i</a:t>
            </a:r>
            <a:r>
              <a:rPr lang="en-US" altLang="zh-CN" dirty="0"/>
              <a:t>) for </a:t>
            </a:r>
            <a:r>
              <a:rPr lang="en-US" altLang="zh-CN" dirty="0" err="1"/>
              <a:t>i</a:t>
            </a:r>
            <a:r>
              <a:rPr lang="en-US" altLang="zh-CN" dirty="0"/>
              <a:t> in range(1,n+1)]))</a:t>
            </a:r>
            <a:endParaRPr lang="zh-CN" altLang="zh-CN" dirty="0"/>
          </a:p>
          <a:p>
            <a:pPr marL="3657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41113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格式化输出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384" y="1417639"/>
            <a:ext cx="9793088" cy="470852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当输出计算结果时，经常需要控制它的显示形式</a:t>
            </a:r>
            <a:endParaRPr lang="en-US" altLang="zh-CN" dirty="0"/>
          </a:p>
          <a:p>
            <a:r>
              <a:rPr lang="en-US" altLang="zh-CN" dirty="0"/>
              <a:t>format()</a:t>
            </a:r>
            <a:r>
              <a:rPr lang="zh-CN" altLang="zh-CN" dirty="0"/>
              <a:t>函数是</a:t>
            </a:r>
            <a:r>
              <a:rPr lang="en-US" altLang="zh-CN" dirty="0"/>
              <a:t>Python</a:t>
            </a:r>
            <a:r>
              <a:rPr lang="zh-CN" altLang="zh-CN" dirty="0"/>
              <a:t>的内置函数，用来设置输出格式</a:t>
            </a:r>
            <a:r>
              <a:rPr lang="zh-CN" altLang="en-US" dirty="0"/>
              <a:t>，返回值是字符串</a:t>
            </a:r>
            <a:endParaRPr lang="en-US" altLang="zh-CN" dirty="0"/>
          </a:p>
          <a:p>
            <a:r>
              <a:rPr lang="zh-CN" altLang="en-US" dirty="0"/>
              <a:t>一般形式：</a:t>
            </a:r>
            <a:r>
              <a:rPr lang="en-US" altLang="zh-CN" dirty="0">
                <a:solidFill>
                  <a:srgbClr val="FFC000"/>
                </a:solidFill>
              </a:rPr>
              <a:t>”</a:t>
            </a:r>
            <a:r>
              <a:rPr lang="zh-CN" altLang="en-US" dirty="0">
                <a:solidFill>
                  <a:srgbClr val="FFC000"/>
                </a:solidFill>
              </a:rPr>
              <a:t>需格式化字符串</a:t>
            </a:r>
            <a:r>
              <a:rPr lang="en-US" altLang="zh-CN" dirty="0">
                <a:solidFill>
                  <a:srgbClr val="FFC000"/>
                </a:solidFill>
              </a:rPr>
              <a:t>”.format(</a:t>
            </a:r>
            <a:r>
              <a:rPr lang="zh-CN" altLang="en-US" dirty="0">
                <a:solidFill>
                  <a:srgbClr val="FFC000"/>
                </a:solidFill>
              </a:rPr>
              <a:t>参数表）</a:t>
            </a:r>
            <a:endParaRPr lang="en-US" altLang="zh-CN" dirty="0">
              <a:solidFill>
                <a:srgbClr val="FFC000"/>
              </a:solidFill>
            </a:endParaRPr>
          </a:p>
          <a:p>
            <a:r>
              <a:rPr lang="en-US" altLang="zh-CN" dirty="0"/>
              <a:t>&gt;&gt;&gt; name=“John”</a:t>
            </a:r>
          </a:p>
          <a:p>
            <a:r>
              <a:rPr lang="en-US" altLang="zh-CN" dirty="0"/>
              <a:t>&gt;&gt;&gt; “Hello,{:&gt;6s}”.format(name)</a:t>
            </a:r>
          </a:p>
          <a:p>
            <a:r>
              <a:rPr lang="en-US" altLang="zh-CN" dirty="0"/>
              <a:t>&gt;&gt;&gt;’Hello, □□John’</a:t>
            </a:r>
          </a:p>
          <a:p>
            <a:r>
              <a:rPr lang="en-US" altLang="zh-CN" dirty="0"/>
              <a:t>{:6s}</a:t>
            </a:r>
            <a:r>
              <a:rPr lang="zh-CN" altLang="en-US" dirty="0"/>
              <a:t>是格式限定符，描述参数</a:t>
            </a:r>
            <a:r>
              <a:rPr lang="en-US" altLang="zh-CN" dirty="0"/>
              <a:t>name</a:t>
            </a:r>
            <a:r>
              <a:rPr lang="zh-CN" altLang="en-US" dirty="0"/>
              <a:t>如何显示</a:t>
            </a:r>
            <a:r>
              <a:rPr lang="en-US" altLang="zh-CN" dirty="0"/>
              <a:t>,</a:t>
            </a:r>
          </a:p>
          <a:p>
            <a:pPr marL="36576" indent="0">
              <a:buNone/>
            </a:pPr>
            <a:r>
              <a:rPr lang="en-US" altLang="zh-CN" dirty="0"/>
              <a:t>    </a:t>
            </a:r>
            <a:r>
              <a:rPr lang="zh-CN" altLang="en-US" dirty="0"/>
              <a:t>普通字符串原样输出，</a:t>
            </a:r>
            <a:r>
              <a:rPr lang="en-US" altLang="zh-CN" dirty="0"/>
              <a:t>□</a:t>
            </a:r>
            <a:r>
              <a:rPr lang="zh-CN" altLang="en-US" dirty="0"/>
              <a:t>表示空格</a:t>
            </a:r>
            <a:endParaRPr lang="en-US" altLang="zh-CN" dirty="0"/>
          </a:p>
          <a:p>
            <a:pPr marL="36576" indent="0">
              <a:buNone/>
            </a:pPr>
            <a:r>
              <a:rPr lang="en-US" altLang="zh-CN" dirty="0"/>
              <a:t>    {}</a:t>
            </a:r>
            <a:r>
              <a:rPr lang="zh-CN" altLang="en-US" dirty="0"/>
              <a:t>中不写格式，则原值输出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53182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9CA123-ED87-427C-A62A-2B361F3EE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格式限定符举例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EF269FED-2336-4C62-ABB9-BA50AF4500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683312"/>
              </p:ext>
            </p:extLst>
          </p:nvPr>
        </p:nvGraphicFramePr>
        <p:xfrm>
          <a:off x="767408" y="836713"/>
          <a:ext cx="10513169" cy="5645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4655">
                  <a:extLst>
                    <a:ext uri="{9D8B030D-6E8A-4147-A177-3AD203B41FA5}">
                      <a16:colId xmlns:a16="http://schemas.microsoft.com/office/drawing/2014/main" val="17047058"/>
                    </a:ext>
                  </a:extLst>
                </a:gridCol>
                <a:gridCol w="2285995">
                  <a:extLst>
                    <a:ext uri="{9D8B030D-6E8A-4147-A177-3AD203B41FA5}">
                      <a16:colId xmlns:a16="http://schemas.microsoft.com/office/drawing/2014/main" val="2421365052"/>
                    </a:ext>
                  </a:extLst>
                </a:gridCol>
                <a:gridCol w="4672519">
                  <a:extLst>
                    <a:ext uri="{9D8B030D-6E8A-4147-A177-3AD203B41FA5}">
                      <a16:colId xmlns:a16="http://schemas.microsoft.com/office/drawing/2014/main" val="996519184"/>
                    </a:ext>
                  </a:extLst>
                </a:gridCol>
              </a:tblGrid>
              <a:tr h="436518">
                <a:tc>
                  <a:txBody>
                    <a:bodyPr/>
                    <a:lstStyle/>
                    <a:p>
                      <a:r>
                        <a:rPr lang="zh-CN" altLang="en-US" dirty="0"/>
                        <a:t>格式限定符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输出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说明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992245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“{:d}”.format(24)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格式化一个整数</a:t>
                      </a:r>
                      <a:r>
                        <a:rPr lang="en-US" altLang="zh-CN" dirty="0"/>
                        <a:t>,d</a:t>
                      </a:r>
                      <a:r>
                        <a:rPr lang="zh-CN" altLang="en-US" dirty="0"/>
                        <a:t>代表十进制整数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42099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"{:b}".format(45)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101101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</a:t>
                      </a:r>
                      <a:r>
                        <a:rPr lang="zh-CN" altLang="en-US" dirty="0"/>
                        <a:t>代表二进制整数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646527"/>
                  </a:ext>
                </a:extLst>
              </a:tr>
              <a:tr h="610086">
                <a:tc>
                  <a:txBody>
                    <a:bodyPr/>
                    <a:lstStyle/>
                    <a:p>
                      <a:r>
                        <a:rPr lang="en-US" altLang="zh-CN" dirty="0"/>
                        <a:t>"{:o}".format(24)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</a:t>
                      </a:r>
                      <a:r>
                        <a:rPr lang="zh-CN" altLang="en-US" dirty="0"/>
                        <a:t>代表八进制整数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071382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"{:x}".format(24)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x</a:t>
                      </a:r>
                      <a:r>
                        <a:rPr lang="zh-CN" altLang="en-US" dirty="0"/>
                        <a:t>代表十六制整数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435453"/>
                  </a:ext>
                </a:extLst>
              </a:tr>
              <a:tr h="464173">
                <a:tc>
                  <a:txBody>
                    <a:bodyPr/>
                    <a:lstStyle/>
                    <a:p>
                      <a:r>
                        <a:rPr lang="en-US" altLang="zh-CN" dirty="0"/>
                        <a:t>"{:5d}".format(24)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□□□</a:t>
                      </a:r>
                      <a:r>
                        <a:rPr lang="en-US" altLang="zh-CN" dirty="0"/>
                        <a:t>24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宽度指定</a:t>
                      </a:r>
                      <a:r>
                        <a:rPr lang="en-US" altLang="zh-CN" dirty="0"/>
                        <a:t>5</a:t>
                      </a:r>
                      <a:r>
                        <a:rPr lang="zh-CN" altLang="en-US" dirty="0"/>
                        <a:t>，增加了空格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56207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"{:4d}".format(24879)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24879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超过宽度全部输出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420459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"{:.2f}".format(1.2449)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1.24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小数点保留</a:t>
                      </a:r>
                      <a:r>
                        <a:rPr lang="en-US" altLang="zh-CN" dirty="0"/>
                        <a:t>2</a:t>
                      </a:r>
                      <a:r>
                        <a:rPr lang="zh-CN" altLang="en-US" dirty="0"/>
                        <a:t>位，</a:t>
                      </a:r>
                      <a:r>
                        <a:rPr lang="en-US" altLang="zh-CN" dirty="0"/>
                        <a:t>f</a:t>
                      </a:r>
                      <a:r>
                        <a:rPr lang="zh-CN" altLang="en-US" dirty="0"/>
                        <a:t>代表浮点数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62498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"{:.2e}".format(53.2453)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5.32e+01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</a:t>
                      </a:r>
                      <a:r>
                        <a:rPr lang="zh-CN" altLang="en-US" dirty="0"/>
                        <a:t>表示科学计数法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490709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"{:6.2f}".format(1.2449)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□□</a:t>
                      </a:r>
                      <a:r>
                        <a:rPr lang="en-US" altLang="zh-CN" dirty="0"/>
                        <a:t>1.24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宽度为</a:t>
                      </a:r>
                      <a:r>
                        <a:rPr lang="en-US" altLang="zh-CN" dirty="0"/>
                        <a:t>6</a:t>
                      </a:r>
                      <a:r>
                        <a:rPr lang="zh-CN" altLang="en-US" dirty="0"/>
                        <a:t>，增加了空格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744618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"{:9s}".format("hello")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hello</a:t>
                      </a:r>
                      <a:r>
                        <a:rPr lang="zh-CN" altLang="en-US" dirty="0"/>
                        <a:t>□□□□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宽度为</a:t>
                      </a:r>
                      <a:r>
                        <a:rPr lang="en-US" altLang="zh-CN" dirty="0"/>
                        <a:t>9,s</a:t>
                      </a:r>
                      <a:r>
                        <a:rPr lang="zh-CN" altLang="en-US" dirty="0"/>
                        <a:t>代表字符串，左对齐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785347"/>
                  </a:ext>
                </a:extLst>
              </a:tr>
              <a:tr h="436518">
                <a:tc>
                  <a:txBody>
                    <a:bodyPr/>
                    <a:lstStyle/>
                    <a:p>
                      <a:r>
                        <a:rPr lang="en-US" altLang="zh-CN" dirty="0"/>
                        <a:t>"{:&gt;9s}".format("hello")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□□□□</a:t>
                      </a:r>
                      <a:r>
                        <a:rPr lang="en-US" altLang="zh-CN" dirty="0"/>
                        <a:t>hello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宽度为</a:t>
                      </a:r>
                      <a:r>
                        <a:rPr lang="en-US" altLang="zh-CN" dirty="0"/>
                        <a:t>9,</a:t>
                      </a:r>
                      <a:r>
                        <a:rPr lang="zh-CN" altLang="en-US" dirty="0"/>
                        <a:t>右对齐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580637"/>
                  </a:ext>
                </a:extLst>
              </a:tr>
            </a:tbl>
          </a:graphicData>
        </a:graphic>
      </p:graphicFrame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E44EB4-C5C3-4F72-8A86-E301706F6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42815B-29E9-45D2-9316-B63E66E41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2358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多个参数格式化输出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&gt;&gt;&gt;x=3.14159</a:t>
            </a:r>
            <a:endParaRPr lang="zh-CN" altLang="zh-CN" dirty="0"/>
          </a:p>
          <a:p>
            <a:r>
              <a:rPr lang="en-US" altLang="zh-CN" dirty="0"/>
              <a:t>&gt;&gt;&gt;y=2*x*3</a:t>
            </a:r>
          </a:p>
          <a:p>
            <a:pPr lvl="0"/>
            <a:r>
              <a:rPr lang="en-US" altLang="zh-CN" dirty="0"/>
              <a:t>&gt;&gt;&gt;print("{0:.</a:t>
            </a:r>
            <a:r>
              <a:rPr lang="en-US" altLang="zh-CN" dirty="0" err="1"/>
              <a:t>2f</a:t>
            </a:r>
            <a:r>
              <a:rPr lang="en-US" altLang="zh-CN" dirty="0"/>
              <a:t>} {1:.</a:t>
            </a:r>
            <a:r>
              <a:rPr lang="en-US" altLang="zh-CN" dirty="0" err="1"/>
              <a:t>2f</a:t>
            </a:r>
            <a:r>
              <a:rPr lang="en-US" altLang="zh-CN" dirty="0"/>
              <a:t>}".format(</a:t>
            </a:r>
            <a:r>
              <a:rPr lang="en-US" altLang="zh-CN" dirty="0" err="1"/>
              <a:t>x,y</a:t>
            </a:r>
            <a:r>
              <a:rPr lang="en-US" altLang="zh-CN" dirty="0"/>
              <a:t>))</a:t>
            </a:r>
            <a:endParaRPr lang="zh-CN" altLang="zh-CN" dirty="0"/>
          </a:p>
          <a:p>
            <a:r>
              <a:rPr lang="en-US" altLang="zh-CN" dirty="0"/>
              <a:t>3.14  18.85</a:t>
            </a:r>
          </a:p>
          <a:p>
            <a:r>
              <a:rPr lang="en-US" altLang="zh-CN" dirty="0"/>
              <a:t>0</a:t>
            </a:r>
            <a:r>
              <a:rPr lang="zh-CN" altLang="zh-CN" dirty="0"/>
              <a:t>和</a:t>
            </a:r>
            <a:r>
              <a:rPr lang="en-US" altLang="zh-CN" dirty="0"/>
              <a:t>1</a:t>
            </a:r>
            <a:r>
              <a:rPr lang="zh-CN" altLang="zh-CN" dirty="0"/>
              <a:t>表示</a:t>
            </a:r>
            <a:r>
              <a:rPr lang="en-US" altLang="zh-CN" dirty="0"/>
              <a:t>format</a:t>
            </a:r>
            <a:r>
              <a:rPr lang="zh-CN" altLang="zh-CN" dirty="0"/>
              <a:t>函数中的第一和第二个参数，</a:t>
            </a:r>
            <a:r>
              <a:rPr lang="en-US" altLang="zh-CN" dirty="0"/>
              <a:t>.</a:t>
            </a:r>
            <a:r>
              <a:rPr lang="en-US" altLang="zh-CN" dirty="0" err="1"/>
              <a:t>2f</a:t>
            </a:r>
            <a:r>
              <a:rPr lang="zh-CN" altLang="zh-CN" dirty="0"/>
              <a:t>表示小数部分保留两位，四舍五入</a:t>
            </a:r>
            <a:endParaRPr lang="en-US" altLang="zh-CN" dirty="0"/>
          </a:p>
          <a:p>
            <a:r>
              <a:rPr lang="en-US" altLang="zh-CN" dirty="0"/>
              <a:t>a=3</a:t>
            </a:r>
            <a:r>
              <a:rPr lang="zh-CN" altLang="en-US" dirty="0"/>
              <a:t>；</a:t>
            </a:r>
            <a:r>
              <a:rPr lang="en-US" altLang="zh-CN" dirty="0"/>
              <a:t> b=4.56</a:t>
            </a:r>
          </a:p>
          <a:p>
            <a:r>
              <a:rPr lang="en-US" altLang="zh-CN" dirty="0"/>
              <a:t>print("{} {}".format(float(a),b))</a:t>
            </a:r>
          </a:p>
          <a:p>
            <a:pPr marL="36576" indent="0"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360187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931224" cy="1143000"/>
          </a:xfrm>
        </p:spPr>
        <p:txBody>
          <a:bodyPr/>
          <a:lstStyle/>
          <a:p>
            <a:r>
              <a:rPr lang="zh-CN" altLang="en-US"/>
              <a:t>字符串格式化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600201"/>
            <a:ext cx="943304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&gt;&gt;&gt; s="hello"</a:t>
            </a:r>
          </a:p>
          <a:p>
            <a:r>
              <a:rPr lang="en-US" altLang="zh-CN" dirty="0"/>
              <a:t>&gt;&gt;&gt; "{}".format(s)</a:t>
            </a:r>
          </a:p>
          <a:p>
            <a:r>
              <a:rPr lang="en-US" altLang="zh-CN" dirty="0"/>
              <a:t>'hello'</a:t>
            </a:r>
          </a:p>
          <a:p>
            <a:r>
              <a:rPr lang="en-US" altLang="zh-CN" dirty="0"/>
              <a:t>&gt;&gt;&gt; "{:10s}".format(s)</a:t>
            </a:r>
          </a:p>
          <a:p>
            <a:r>
              <a:rPr lang="en-US" altLang="zh-CN" dirty="0"/>
              <a:t>'hello     '</a:t>
            </a:r>
          </a:p>
          <a:p>
            <a:r>
              <a:rPr lang="en-US" altLang="zh-CN" dirty="0"/>
              <a:t>&gt;&gt;&gt; "{:^10s}".format(s)</a:t>
            </a:r>
          </a:p>
          <a:p>
            <a:r>
              <a:rPr lang="en-US" altLang="zh-CN" dirty="0"/>
              <a:t>'  hello   '</a:t>
            </a:r>
          </a:p>
          <a:p>
            <a:r>
              <a:rPr lang="en-US" altLang="zh-CN" dirty="0"/>
              <a:t>&gt;&gt;&gt; "{:&gt;10s}".format(s)</a:t>
            </a:r>
          </a:p>
          <a:p>
            <a:r>
              <a:rPr lang="en-US" altLang="zh-CN" dirty="0"/>
              <a:t>'     hello'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37124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华氏</a:t>
            </a:r>
            <a:r>
              <a:rPr lang="en-US" altLang="zh-CN" dirty="0"/>
              <a:t>-</a:t>
            </a:r>
            <a:r>
              <a:rPr lang="zh-CN" altLang="zh-CN" dirty="0"/>
              <a:t>摄氏温度转换表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368" y="1196752"/>
            <a:ext cx="4104456" cy="4032448"/>
          </a:xfrm>
        </p:spPr>
        <p:txBody>
          <a:bodyPr>
            <a:normAutofit fontScale="62500" lnSpcReduction="20000"/>
          </a:bodyPr>
          <a:lstStyle/>
          <a:p>
            <a:pPr marL="36576" indent="0">
              <a:buNone/>
            </a:pPr>
            <a:r>
              <a:rPr lang="zh-CN" altLang="zh-CN" sz="4000" dirty="0"/>
              <a:t>输入</a:t>
            </a:r>
            <a:r>
              <a:rPr lang="en-US" altLang="zh-CN" sz="4000" dirty="0"/>
              <a:t>2</a:t>
            </a:r>
            <a:r>
              <a:rPr lang="zh-CN" altLang="zh-CN" sz="4000" dirty="0"/>
              <a:t>个正整数</a:t>
            </a:r>
            <a:r>
              <a:rPr lang="en-US" altLang="zh-CN" sz="4000" dirty="0"/>
              <a:t>lower</a:t>
            </a:r>
            <a:r>
              <a:rPr lang="zh-CN" altLang="zh-CN" sz="4000" dirty="0"/>
              <a:t>和</a:t>
            </a:r>
            <a:r>
              <a:rPr lang="en-US" altLang="zh-CN" sz="4000" dirty="0"/>
              <a:t>upper</a:t>
            </a:r>
            <a:r>
              <a:rPr lang="zh-CN" altLang="zh-CN" sz="4000" dirty="0"/>
              <a:t>（</a:t>
            </a:r>
            <a:r>
              <a:rPr lang="en-US" altLang="zh-CN" sz="4000" dirty="0"/>
              <a:t>lower&lt;upper&lt;100</a:t>
            </a:r>
            <a:r>
              <a:rPr lang="zh-CN" altLang="zh-CN" sz="4000" dirty="0"/>
              <a:t>），请输出一张取值范围为</a:t>
            </a:r>
            <a:r>
              <a:rPr lang="en-US" altLang="zh-CN" sz="4000" dirty="0"/>
              <a:t>[lower</a:t>
            </a:r>
            <a:r>
              <a:rPr lang="zh-CN" altLang="zh-CN" sz="4000" dirty="0"/>
              <a:t>，</a:t>
            </a:r>
            <a:r>
              <a:rPr lang="en-US" altLang="zh-CN" sz="4000" dirty="0"/>
              <a:t>upper)</a:t>
            </a:r>
            <a:r>
              <a:rPr lang="zh-CN" altLang="zh-CN" sz="4000" dirty="0"/>
              <a:t>、且每次增加</a:t>
            </a:r>
            <a:r>
              <a:rPr lang="en-US" altLang="zh-CN" sz="4000" dirty="0"/>
              <a:t>2</a:t>
            </a:r>
            <a:r>
              <a:rPr lang="zh-CN" altLang="zh-CN" sz="4000" dirty="0"/>
              <a:t>华氏度的华氏</a:t>
            </a:r>
            <a:r>
              <a:rPr lang="en-US" altLang="zh-CN" sz="4000" dirty="0"/>
              <a:t>-</a:t>
            </a:r>
            <a:r>
              <a:rPr lang="zh-CN" altLang="zh-CN" sz="4000" dirty="0"/>
              <a:t>摄氏温度转换表，小数部分保留一位。温度转换的计算公式：</a:t>
            </a:r>
            <a:r>
              <a:rPr lang="en-US" altLang="zh-CN" sz="4000" dirty="0"/>
              <a:t>C=5×(F−32)/9</a:t>
            </a:r>
            <a:r>
              <a:rPr lang="zh-CN" altLang="zh-CN" sz="4000" dirty="0"/>
              <a:t>，其中：</a:t>
            </a:r>
            <a:r>
              <a:rPr lang="en-US" altLang="zh-CN" sz="4000" dirty="0"/>
              <a:t>C</a:t>
            </a:r>
            <a:r>
              <a:rPr lang="zh-CN" altLang="zh-CN" sz="4000" dirty="0"/>
              <a:t>表示摄氏温度，</a:t>
            </a:r>
            <a:r>
              <a:rPr lang="en-US" altLang="zh-CN" sz="4000" dirty="0"/>
              <a:t>F</a:t>
            </a:r>
            <a:r>
              <a:rPr lang="zh-CN" altLang="zh-CN" sz="4000" dirty="0"/>
              <a:t>表示华氏温度。</a:t>
            </a:r>
            <a:endParaRPr lang="en-US" altLang="zh-CN" sz="4000" dirty="0"/>
          </a:p>
          <a:p>
            <a:pPr marL="36576" indent="0">
              <a:buNone/>
            </a:pPr>
            <a:endParaRPr lang="en-US" altLang="zh-CN" sz="2600" dirty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75</a:t>
            </a:fld>
            <a:endParaRPr lang="en-US" altLang="zh-CN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12289D-1719-3240-BFC3-34957AED42DD}"/>
              </a:ext>
            </a:extLst>
          </p:cNvPr>
          <p:cNvSpPr txBox="1"/>
          <p:nvPr/>
        </p:nvSpPr>
        <p:spPr>
          <a:xfrm>
            <a:off x="4714056" y="1196752"/>
            <a:ext cx="73862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" indent="0">
              <a:buNone/>
            </a:pPr>
            <a:r>
              <a:rPr lang="en-US" altLang="zh-CN" sz="2400" dirty="0" err="1"/>
              <a:t>lower,upper</a:t>
            </a:r>
            <a:r>
              <a:rPr lang="en-US" altLang="zh-CN" sz="2400" dirty="0"/>
              <a:t>=input().split() # </a:t>
            </a:r>
            <a:r>
              <a:rPr lang="zh-CN" altLang="en-US" sz="2400" dirty="0"/>
              <a:t>一行输入两个数，是字符串类型</a:t>
            </a:r>
          </a:p>
          <a:p>
            <a:pPr marL="36576" indent="0">
              <a:buNone/>
            </a:pPr>
            <a:r>
              <a:rPr lang="en-US" altLang="zh-CN" sz="2400" dirty="0" err="1"/>
              <a:t>lower,upper</a:t>
            </a:r>
            <a:r>
              <a:rPr lang="en-US" altLang="zh-CN" sz="2400" dirty="0"/>
              <a:t>=int(lower),int(upper) # </a:t>
            </a:r>
            <a:r>
              <a:rPr lang="zh-CN" altLang="en-US" sz="2400" dirty="0"/>
              <a:t>字符串变成整数 </a:t>
            </a:r>
          </a:p>
          <a:p>
            <a:pPr marL="36576" indent="0">
              <a:buNone/>
            </a:pPr>
            <a:r>
              <a:rPr lang="en-US" altLang="zh-CN" sz="2400" dirty="0"/>
              <a:t>for i in range(lower,upper,2):</a:t>
            </a:r>
          </a:p>
          <a:p>
            <a:pPr marL="36576" indent="0">
              <a:buNone/>
            </a:pPr>
            <a:r>
              <a:rPr lang="en-US" altLang="zh-CN" sz="2400" dirty="0"/>
              <a:t>     print(i,"{:5.1f}".format(5*(i-32)/9))</a:t>
            </a:r>
          </a:p>
          <a:p>
            <a:pPr marL="36576" indent="0">
              <a:buNone/>
            </a:pPr>
            <a:r>
              <a:rPr lang="en-US" altLang="zh-CN" sz="2400" dirty="0"/>
              <a:t>     #print("</a:t>
            </a:r>
            <a:r>
              <a:rPr lang="en-US" altLang="zh-CN" sz="2400" dirty="0" err="1"/>
              <a:t>fahr</a:t>
            </a:r>
            <a:r>
              <a:rPr lang="en-US" altLang="zh-CN" sz="2400" dirty="0"/>
              <a:t>={0:d} Celsius={1:5.1f}".format(i, 5*(i-32)/9))</a:t>
            </a:r>
            <a:endParaRPr lang="en-US" altLang="zh-CN" sz="1600" dirty="0"/>
          </a:p>
          <a:p>
            <a:pPr marL="36576" indent="0">
              <a:buNone/>
            </a:pPr>
            <a:endParaRPr lang="en-US" altLang="zh-CN" sz="2800" dirty="0"/>
          </a:p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3CF443-056F-FC4C-A272-24A3C409DC99}"/>
              </a:ext>
            </a:extLst>
          </p:cNvPr>
          <p:cNvSpPr txBox="1"/>
          <p:nvPr/>
        </p:nvSpPr>
        <p:spPr>
          <a:xfrm>
            <a:off x="9649781" y="3645024"/>
            <a:ext cx="176073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6576" indent="0">
              <a:buNone/>
            </a:pPr>
            <a:r>
              <a:rPr lang="zh-CN" altLang="zh-CN" sz="2400" dirty="0"/>
              <a:t>程序输入：</a:t>
            </a:r>
          </a:p>
          <a:p>
            <a:pPr marL="36576" indent="0">
              <a:buNone/>
            </a:pPr>
            <a:r>
              <a:rPr lang="en-US" altLang="zh-CN" sz="2400" dirty="0"/>
              <a:t>30 40</a:t>
            </a:r>
            <a:endParaRPr lang="zh-CN" altLang="zh-CN" sz="2400" dirty="0"/>
          </a:p>
          <a:p>
            <a:pPr marL="36576" indent="0">
              <a:buNone/>
            </a:pPr>
            <a:r>
              <a:rPr lang="zh-CN" altLang="zh-CN" sz="2400" dirty="0"/>
              <a:t>程序输出：</a:t>
            </a:r>
          </a:p>
          <a:p>
            <a:pPr marL="36576" indent="0">
              <a:buNone/>
            </a:pPr>
            <a:r>
              <a:rPr lang="en-US" altLang="zh-CN" sz="2400" dirty="0"/>
              <a:t>30  -1.1</a:t>
            </a:r>
          </a:p>
          <a:p>
            <a:pPr marL="36576" indent="0">
              <a:buNone/>
            </a:pPr>
            <a:r>
              <a:rPr lang="en-US" altLang="zh-CN" sz="2400" dirty="0"/>
              <a:t>32   0.0</a:t>
            </a:r>
          </a:p>
          <a:p>
            <a:pPr marL="36576" indent="0">
              <a:buNone/>
            </a:pPr>
            <a:r>
              <a:rPr lang="en-US" altLang="zh-CN" sz="2400" dirty="0"/>
              <a:t>34   1.1</a:t>
            </a:r>
          </a:p>
          <a:p>
            <a:pPr marL="36576" indent="0">
              <a:buNone/>
            </a:pPr>
            <a:r>
              <a:rPr lang="en-US" altLang="zh-CN" sz="2400" dirty="0"/>
              <a:t>36   2.2</a:t>
            </a:r>
          </a:p>
          <a:p>
            <a:pPr marL="36576" indent="0">
              <a:buNone/>
            </a:pPr>
            <a:r>
              <a:rPr lang="en-US" altLang="zh-CN" sz="2400" dirty="0"/>
              <a:t>38   3.3</a:t>
            </a:r>
            <a:endParaRPr lang="zh-CN" altLang="zh-CN" sz="1600" dirty="0"/>
          </a:p>
          <a:p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597854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78E93B-0FD7-BC42-A1E2-3829FCC46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0F6BF3-BECD-CB4B-9AFB-4CEC301F1D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7BF4609-807E-9741-B73F-B36D60934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F81EF17-0981-BA40-A41F-C70A247A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76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3370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运行程序</a:t>
            </a:r>
            <a:r>
              <a:rPr lang="en-US" altLang="zh-CN" dirty="0"/>
              <a:t>:</a:t>
            </a:r>
            <a:r>
              <a:rPr lang="zh-CN" altLang="zh-CN" dirty="0"/>
              <a:t>交互式解释器执行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&gt;&gt;&gt;3+5*6</a:t>
            </a:r>
          </a:p>
          <a:p>
            <a:r>
              <a:rPr lang="en-US" altLang="zh-CN" dirty="0"/>
              <a:t>33</a:t>
            </a:r>
          </a:p>
          <a:p>
            <a:r>
              <a:rPr lang="en-US" altLang="zh-CN" dirty="0"/>
              <a:t>&gt;&gt;&gt;print(“hello world”)</a:t>
            </a:r>
          </a:p>
          <a:p>
            <a:r>
              <a:rPr lang="en-US" altLang="zh-CN" dirty="0"/>
              <a:t>hello  world 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948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运行程序</a:t>
            </a:r>
            <a:r>
              <a:rPr lang="en-US" altLang="zh-CN" dirty="0"/>
              <a:t>: </a:t>
            </a:r>
            <a:r>
              <a:rPr lang="en-US" altLang="zh-CN" dirty="0" err="1"/>
              <a:t>File|New,Save,Run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4384" y="1331913"/>
            <a:ext cx="8003232" cy="4793264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Python</a:t>
            </a:r>
            <a:r>
              <a:rPr lang="zh-CN" altLang="en-US"/>
              <a:t>程序设计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CE81F-A34A-4F23-89A3-BB8AD725059B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9065817"/>
      </p:ext>
    </p:extLst>
  </p:cSld>
  <p:clrMapOvr>
    <a:masterClrMapping/>
  </p:clrMapOvr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Verdana"/>
        <a:ea typeface="黑体"/>
        <a:cs typeface="宋体"/>
      </a:majorFont>
      <a:minorFont>
        <a:latin typeface="Verdana"/>
        <a:ea typeface="楷体_GB2312"/>
        <a:cs typeface="宋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宋体" charset="0"/>
            <a:cs typeface="宋体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charset="0"/>
            <a:ea typeface="宋体" charset="0"/>
            <a:cs typeface="宋体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技巧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技巧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技巧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16704</TotalTime>
  <Words>5312</Words>
  <Application>Microsoft Macintosh PowerPoint</Application>
  <PresentationFormat>宽屏</PresentationFormat>
  <Paragraphs>964</Paragraphs>
  <Slides>76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76</vt:i4>
      </vt:variant>
    </vt:vector>
  </HeadingPairs>
  <TitlesOfParts>
    <vt:vector size="94" baseType="lpstr">
      <vt:lpstr>黑体</vt:lpstr>
      <vt:lpstr>华文中宋</vt:lpstr>
      <vt:lpstr>楷体</vt:lpstr>
      <vt:lpstr>宋体</vt:lpstr>
      <vt:lpstr>Microsoft YaHei</vt:lpstr>
      <vt:lpstr>Microsoft YaHei</vt:lpstr>
      <vt:lpstr>Arial</vt:lpstr>
      <vt:lpstr>Calibri</vt:lpstr>
      <vt:lpstr>Cambria</vt:lpstr>
      <vt:lpstr>Cambria Math</vt:lpstr>
      <vt:lpstr>Franklin Gothic Book</vt:lpstr>
      <vt:lpstr>Tahoma</vt:lpstr>
      <vt:lpstr>Times New Roman</vt:lpstr>
      <vt:lpstr>Verdana</vt:lpstr>
      <vt:lpstr>Wingdings</vt:lpstr>
      <vt:lpstr>Wingdings 2</vt:lpstr>
      <vt:lpstr>Shimmer</vt:lpstr>
      <vt:lpstr>技巧</vt:lpstr>
      <vt:lpstr>第三章       Python语言</vt:lpstr>
      <vt:lpstr>第1部分       Python语言概述</vt:lpstr>
      <vt:lpstr>程序设计语言基本概念</vt:lpstr>
      <vt:lpstr>“3+2”的各种表示</vt:lpstr>
      <vt:lpstr>翻译系统</vt:lpstr>
      <vt:lpstr>Python语言简介</vt:lpstr>
      <vt:lpstr>Python IDLE开发环境</vt:lpstr>
      <vt:lpstr>运行程序:交互式解释器执行</vt:lpstr>
      <vt:lpstr>运行程序: File|New,Save,Run</vt:lpstr>
      <vt:lpstr>运行程序:命令行环境运行</vt:lpstr>
      <vt:lpstr>标识符和变量</vt:lpstr>
      <vt:lpstr>Python关键字</vt:lpstr>
      <vt:lpstr>常量和变量</vt:lpstr>
      <vt:lpstr> id函数</vt:lpstr>
      <vt:lpstr> id函数用法</vt:lpstr>
      <vt:lpstr>输入及输出函数 </vt:lpstr>
      <vt:lpstr>输入数字</vt:lpstr>
      <vt:lpstr>一行输入多个值</vt:lpstr>
      <vt:lpstr>输出函数：print() </vt:lpstr>
      <vt:lpstr>不换行输出</vt:lpstr>
      <vt:lpstr> 输入三⻆形的三边长度3,4,5，求这个三⻆形的面积</vt:lpstr>
      <vt:lpstr>画五⻆形</vt:lpstr>
      <vt:lpstr>第2部分   用Python语言编写程序</vt:lpstr>
      <vt:lpstr>数字类型</vt:lpstr>
      <vt:lpstr>整数 </vt:lpstr>
      <vt:lpstr>二进制，八进制，十六进制</vt:lpstr>
      <vt:lpstr>整数可以表示很大的数</vt:lpstr>
      <vt:lpstr>运算符</vt:lpstr>
      <vt:lpstr>浮点数</vt:lpstr>
      <vt:lpstr>浮点数运算</vt:lpstr>
      <vt:lpstr>数学模块(math)</vt:lpstr>
      <vt:lpstr>函数和方法</vt:lpstr>
      <vt:lpstr>字符串类型</vt:lpstr>
      <vt:lpstr>多行字符串常量</vt:lpstr>
      <vt:lpstr>转义字符</vt:lpstr>
      <vt:lpstr>转义字符举例</vt:lpstr>
      <vt:lpstr>字符串运算符：+，*</vt:lpstr>
      <vt:lpstr>布尔类型和列表类型 </vt:lpstr>
      <vt:lpstr>关系运算符</vt:lpstr>
      <vt:lpstr>逻辑运算符 </vt:lpstr>
      <vt:lpstr>关系运算符实例</vt:lpstr>
      <vt:lpstr>运算符的优先级和结合性 </vt:lpstr>
      <vt:lpstr>优先级和结合性实例 </vt:lpstr>
      <vt:lpstr>回顾</vt:lpstr>
      <vt:lpstr>列表</vt:lpstr>
      <vt:lpstr>列表运算</vt:lpstr>
      <vt:lpstr>内置转换函数</vt:lpstr>
      <vt:lpstr>内置转换函数实例</vt:lpstr>
      <vt:lpstr>ord函数和chr函数 </vt:lpstr>
      <vt:lpstr>bin函数， oct函数， hex函数</vt:lpstr>
      <vt:lpstr>str函数和list函数</vt:lpstr>
      <vt:lpstr>表达式和表达式语句 </vt:lpstr>
      <vt:lpstr>语句</vt:lpstr>
      <vt:lpstr> 1）基本赋值</vt:lpstr>
      <vt:lpstr> 分支if语句</vt:lpstr>
      <vt:lpstr>循环for语句</vt:lpstr>
      <vt:lpstr>range函数：表示一个范围</vt:lpstr>
      <vt:lpstr>用range函数产生列表</vt:lpstr>
      <vt:lpstr>效果等价</vt:lpstr>
      <vt:lpstr>sum函数</vt:lpstr>
      <vt:lpstr>【例 3-4】输入n（n&gt;=10）,求 1+2+...+n之和。 </vt:lpstr>
      <vt:lpstr>【例 3-5】输入n（n&gt;=5）求n! </vt:lpstr>
      <vt:lpstr>列表元素可以是表达式</vt:lpstr>
      <vt:lpstr>for循环和列表结合新列表</vt:lpstr>
      <vt:lpstr>列表推导式</vt:lpstr>
      <vt:lpstr>带条件的列表解析</vt:lpstr>
      <vt:lpstr>级数求和编程的一般模式</vt:lpstr>
      <vt:lpstr>【例 3-6】【例 3-7】求和</vt:lpstr>
      <vt:lpstr>列表推导式的if条件和条件表达式同时使用</vt:lpstr>
      <vt:lpstr>求 6+66+666+...+666...666</vt:lpstr>
      <vt:lpstr>格式化输出</vt:lpstr>
      <vt:lpstr>格式限定符举例</vt:lpstr>
      <vt:lpstr>多个参数格式化输出</vt:lpstr>
      <vt:lpstr>字符串格式化</vt:lpstr>
      <vt:lpstr>华氏-摄氏温度转换表</vt:lpstr>
      <vt:lpstr>总结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zju-cch</dc:creator>
  <cp:lastModifiedBy>Microsoft Office User</cp:lastModifiedBy>
  <cp:revision>541</cp:revision>
  <dcterms:created xsi:type="dcterms:W3CDTF">2011-08-23T14:23:45Z</dcterms:created>
  <dcterms:modified xsi:type="dcterms:W3CDTF">2024-06-25T00:58:00Z</dcterms:modified>
</cp:coreProperties>
</file>